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5"/>
  </p:notesMasterIdLst>
  <p:handoutMasterIdLst>
    <p:handoutMasterId r:id="rId46"/>
  </p:handoutMasterIdLst>
  <p:sldIdLst>
    <p:sldId id="258" r:id="rId2"/>
    <p:sldId id="338" r:id="rId3"/>
    <p:sldId id="512" r:id="rId4"/>
    <p:sldId id="513" r:id="rId5"/>
    <p:sldId id="530" r:id="rId6"/>
    <p:sldId id="515" r:id="rId7"/>
    <p:sldId id="520" r:id="rId8"/>
    <p:sldId id="522" r:id="rId9"/>
    <p:sldId id="517" r:id="rId10"/>
    <p:sldId id="523" r:id="rId11"/>
    <p:sldId id="518" r:id="rId12"/>
    <p:sldId id="524" r:id="rId13"/>
    <p:sldId id="552" r:id="rId14"/>
    <p:sldId id="525" r:id="rId15"/>
    <p:sldId id="531" r:id="rId16"/>
    <p:sldId id="554" r:id="rId17"/>
    <p:sldId id="553" r:id="rId18"/>
    <p:sldId id="526" r:id="rId19"/>
    <p:sldId id="532" r:id="rId20"/>
    <p:sldId id="533" r:id="rId21"/>
    <p:sldId id="539" r:id="rId22"/>
    <p:sldId id="534" r:id="rId23"/>
    <p:sldId id="556" r:id="rId24"/>
    <p:sldId id="535" r:id="rId25"/>
    <p:sldId id="537" r:id="rId26"/>
    <p:sldId id="540" r:id="rId27"/>
    <p:sldId id="541" r:id="rId28"/>
    <p:sldId id="542" r:id="rId29"/>
    <p:sldId id="538" r:id="rId30"/>
    <p:sldId id="558" r:id="rId31"/>
    <p:sldId id="557" r:id="rId32"/>
    <p:sldId id="528" r:id="rId33"/>
    <p:sldId id="543" r:id="rId34"/>
    <p:sldId id="544" r:id="rId35"/>
    <p:sldId id="545" r:id="rId36"/>
    <p:sldId id="546" r:id="rId37"/>
    <p:sldId id="547" r:id="rId38"/>
    <p:sldId id="548" r:id="rId39"/>
    <p:sldId id="549" r:id="rId40"/>
    <p:sldId id="550" r:id="rId41"/>
    <p:sldId id="551" r:id="rId42"/>
    <p:sldId id="559" r:id="rId43"/>
    <p:sldId id="424" r:id="rId44"/>
  </p:sldIdLst>
  <p:sldSz cx="11879263" cy="7921625"/>
  <p:notesSz cx="7099300" cy="10234613"/>
  <p:custDataLst>
    <p:tags r:id="rId47"/>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74863" autoAdjust="0"/>
  </p:normalViewPr>
  <p:slideViewPr>
    <p:cSldViewPr>
      <p:cViewPr varScale="1">
        <p:scale>
          <a:sx n="77" d="100"/>
          <a:sy n="77" d="100"/>
        </p:scale>
        <p:origin x="2448" y="176"/>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inference concerns a wide number of problems that have been studied in many different contexts. Some of the basic examples are:</a:t>
            </a:r>
          </a:p>
          <a:p>
            <a:r>
              <a:rPr lang="en-US"/>
              <a:t>Entity linking and disambiguation, which concerns the problem of identifying which entity names represent the same real-world entity, respective which entity is referred to in case of ambiguous entity names.</a:t>
            </a:r>
          </a:p>
          <a:p>
            <a:r>
              <a:rPr lang="en-US"/>
              <a:t>Schema integration, which concerns the problem which classes, attributes and relationships in one knowledge bases correspond to which in another one.</a:t>
            </a:r>
          </a:p>
          <a:p>
            <a:r>
              <a:rPr lang="en-US"/>
              <a:t>Collective classification, which concerns the problem of learning unknown attribute values from the available knowledge in a knowledge 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Link prediction, which concerns the problem of learning unknown relationships from the available knowledge in a knowledge base.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a:t>
            </a:fld>
            <a:endParaRPr lang="en-US"/>
          </a:p>
        </p:txBody>
      </p:sp>
    </p:spTree>
    <p:extLst>
      <p:ext uri="{BB962C8B-B14F-4D97-AF65-F5344CB8AC3E}">
        <p14:creationId xmlns:p14="http://schemas.microsoft.com/office/powerpoint/2010/main" val="261838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every node should contribute as source node for a mention m, if we assume that only one interpretation can be correct. First, we exclude nodes that are “competing” for the interpretation of the text mention. Second for multiple nodes related to the some other entity mention, we select only the contribution of the one that has the highest value. In this way we favor a unique interpretation for mentions. </a:t>
            </a:r>
          </a:p>
        </p:txBody>
      </p:sp>
      <p:sp>
        <p:nvSpPr>
          <p:cNvPr id="4" name="Slide Number Placeholder 3"/>
          <p:cNvSpPr>
            <a:spLocks noGrp="1"/>
          </p:cNvSpPr>
          <p:nvPr>
            <p:ph type="sldNum" sz="quarter" idx="5"/>
          </p:nvPr>
        </p:nvSpPr>
        <p:spPr/>
        <p:txBody>
          <a:bodyPr/>
          <a:lstStyle/>
          <a:p>
            <a:fld id="{E6C47E0B-2958-48CC-BA4E-C350203CF107}" type="slidenum">
              <a:rPr lang="en-US"/>
              <a:pPr/>
              <a:t>12</a:t>
            </a:fld>
            <a:endParaRPr lang="en-US"/>
          </a:p>
        </p:txBody>
      </p:sp>
    </p:spTree>
    <p:extLst>
      <p:ext uri="{BB962C8B-B14F-4D97-AF65-F5344CB8AC3E}">
        <p14:creationId xmlns:p14="http://schemas.microsoft.com/office/powerpoint/2010/main" val="390114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improve the method, one can add a general popularity measure to weight the contributions of source nodes.This will favor popular nodes, which is beneficial if little information is available for disambiguation. Then it is better to choose a popular candidate since chances that this is correct are higher. One of possible choice of a popularity score could be the number of links a node has in the knowledge base.</a:t>
            </a:r>
          </a:p>
        </p:txBody>
      </p:sp>
      <p:sp>
        <p:nvSpPr>
          <p:cNvPr id="4" name="Slide Number Placeholder 3"/>
          <p:cNvSpPr>
            <a:spLocks noGrp="1"/>
          </p:cNvSpPr>
          <p:nvPr>
            <p:ph type="sldNum" sz="quarter" idx="5"/>
          </p:nvPr>
        </p:nvSpPr>
        <p:spPr/>
        <p:txBody>
          <a:bodyPr/>
          <a:lstStyle/>
          <a:p>
            <a:fld id="{E6C47E0B-2958-48CC-BA4E-C350203CF107}" type="slidenum">
              <a:rPr lang="en-US"/>
              <a:pPr/>
              <a:t>14</a:t>
            </a:fld>
            <a:endParaRPr lang="en-US"/>
          </a:p>
        </p:txBody>
      </p:sp>
    </p:spTree>
    <p:extLst>
      <p:ext uri="{BB962C8B-B14F-4D97-AF65-F5344CB8AC3E}">
        <p14:creationId xmlns:p14="http://schemas.microsoft.com/office/powerpoint/2010/main" val="45162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Experimental results show that the method works relatively will, with around 90% of entities that are correctly disambiguated. One can observe that the use of popularity helps to slightly improve the results. </a:t>
            </a:r>
          </a:p>
        </p:txBody>
      </p:sp>
      <p:sp>
        <p:nvSpPr>
          <p:cNvPr id="4" name="Slide Number Placeholder 3"/>
          <p:cNvSpPr>
            <a:spLocks noGrp="1"/>
          </p:cNvSpPr>
          <p:nvPr>
            <p:ph type="sldNum" sz="quarter" idx="5"/>
          </p:nvPr>
        </p:nvSpPr>
        <p:spPr/>
        <p:txBody>
          <a:bodyPr/>
          <a:lstStyle/>
          <a:p>
            <a:fld id="{E6C47E0B-2958-48CC-BA4E-C350203CF107}" type="slidenum">
              <a:rPr lang="en-US"/>
              <a:pPr/>
              <a:t>15</a:t>
            </a:fld>
            <a:endParaRPr lang="en-US"/>
          </a:p>
        </p:txBody>
      </p:sp>
    </p:spTree>
    <p:extLst>
      <p:ext uri="{BB962C8B-B14F-4D97-AF65-F5344CB8AC3E}">
        <p14:creationId xmlns:p14="http://schemas.microsoft.com/office/powerpoint/2010/main" val="1968692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second inference task in knowledge bases, after entities have been disambiguated, is to assign to the entities correct attribute values. For discrete attributes this problem an be understood as a classification problem. This question has, for example, been studied for classifying users in a social network with respect to their stance or emotion towards a specific topic.</a:t>
            </a:r>
          </a:p>
          <a:p>
            <a:endParaRPr lang="en-US"/>
          </a:p>
          <a:p>
            <a:r>
              <a:rPr lang="en-US"/>
              <a:t>In the case of emotion analysis there exists typically indications of emotions, e.g., in the form of the use of emoticons or specific hashtags. However, only few users are using those.</a:t>
            </a:r>
          </a:p>
        </p:txBody>
      </p:sp>
      <p:sp>
        <p:nvSpPr>
          <p:cNvPr id="4" name="Slide Number Placeholder 3"/>
          <p:cNvSpPr>
            <a:spLocks noGrp="1"/>
          </p:cNvSpPr>
          <p:nvPr>
            <p:ph type="sldNum" sz="quarter" idx="5"/>
          </p:nvPr>
        </p:nvSpPr>
        <p:spPr/>
        <p:txBody>
          <a:bodyPr/>
          <a:lstStyle/>
          <a:p>
            <a:fld id="{E6C47E0B-2958-48CC-BA4E-C350203CF107}" type="slidenum">
              <a:rPr lang="en-US"/>
              <a:pPr/>
              <a:t>19</a:t>
            </a:fld>
            <a:endParaRPr lang="en-US"/>
          </a:p>
        </p:txBody>
      </p:sp>
    </p:spTree>
    <p:extLst>
      <p:ext uri="{BB962C8B-B14F-4D97-AF65-F5344CB8AC3E}">
        <p14:creationId xmlns:p14="http://schemas.microsoft.com/office/powerpoint/2010/main" val="3073900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many cases nodes that are connected by edges in a knowledge graph or as well in a social network, share properties. In social networks this is quite apparent. People that are connected through social links (e..g follower, friend, retweet, reply etc) are in general more likely to share opinions than those that are not. Is it possible to exploit this property to predict the attributes (respectively class lables) for those users that have none? </a:t>
            </a:r>
          </a:p>
        </p:txBody>
      </p:sp>
      <p:sp>
        <p:nvSpPr>
          <p:cNvPr id="4" name="Slide Number Placeholder 3"/>
          <p:cNvSpPr>
            <a:spLocks noGrp="1"/>
          </p:cNvSpPr>
          <p:nvPr>
            <p:ph type="sldNum" sz="quarter" idx="5"/>
          </p:nvPr>
        </p:nvSpPr>
        <p:spPr/>
        <p:txBody>
          <a:bodyPr/>
          <a:lstStyle/>
          <a:p>
            <a:fld id="{E6C47E0B-2958-48CC-BA4E-C350203CF107}" type="slidenum">
              <a:rPr lang="en-US"/>
              <a:pPr/>
              <a:t>20</a:t>
            </a:fld>
            <a:endParaRPr lang="en-US"/>
          </a:p>
        </p:txBody>
      </p:sp>
    </p:spTree>
    <p:extLst>
      <p:ext uri="{BB962C8B-B14F-4D97-AF65-F5344CB8AC3E}">
        <p14:creationId xmlns:p14="http://schemas.microsoft.com/office/powerpoint/2010/main" val="4050973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consider the following model. A graph with vertices that can have either a label from a set L, or a label unknown. The edges are all undirected and unweighted. The model and approach can be extended for directed graphs with weighted edges.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We associate with vertices probability distributions that represent our knowledge about the assignment of a label. For all vertices we will compute an inferred probability distribution.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21</a:t>
            </a:fld>
            <a:endParaRPr lang="en-US"/>
          </a:p>
        </p:txBody>
      </p:sp>
    </p:spTree>
    <p:extLst>
      <p:ext uri="{BB962C8B-B14F-4D97-AF65-F5344CB8AC3E}">
        <p14:creationId xmlns:p14="http://schemas.microsoft.com/office/powerpoint/2010/main" val="270929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this model we assume that all neighbors of a node in the graph are equally influencing it. Thus, we can compute its expected label distribution by averaging the distributions of the neighbors. The resulting equation is analogous to the formulation of the PageRank model. Thus the Label Inference can be interpreted as a random walk model.</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The model can be extended to weighted graphs, in which case the edge weight would be considered in the aggregation of the distributions of the neighboring vertices.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22</a:t>
            </a:fld>
            <a:endParaRPr lang="en-US"/>
          </a:p>
        </p:txBody>
      </p:sp>
    </p:spTree>
    <p:extLst>
      <p:ext uri="{BB962C8B-B14F-4D97-AF65-F5344CB8AC3E}">
        <p14:creationId xmlns:p14="http://schemas.microsoft.com/office/powerpoint/2010/main" val="3698661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some vertices we have an apriori assignment of labels (these are the vertices for which the label is known). For vertices that have no apriori label assigned we have a vector to represent the unknown state. Note that the apriori distribution can also be a true probability distribution, if we are initially not sure about the label, but have some partial knowledge.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23</a:t>
            </a:fld>
            <a:endParaRPr lang="en-US"/>
          </a:p>
        </p:txBody>
      </p:sp>
    </p:spTree>
    <p:extLst>
      <p:ext uri="{BB962C8B-B14F-4D97-AF65-F5344CB8AC3E}">
        <p14:creationId xmlns:p14="http://schemas.microsoft.com/office/powerpoint/2010/main" val="4280397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The full label propagation model adds additional aspects to the propagation of labels to neighbors.</a:t>
                </a:r>
              </a:p>
              <a:p>
                <a:pPr marL="285750" indent="-285750">
                  <a:buFontTx/>
                  <a:buChar char="-"/>
                </a:pPr>
                <a:r>
                  <a:rPr lang="en-US"/>
                  <a:t>For vertices with apriori labels, at every step the apriori distribution is injected with a certain probability </a:t>
                </a:r>
                <a14:m>
                  <m:oMath xmlns:m="http://schemas.openxmlformats.org/officeDocument/2006/math">
                    <m:sSubSup>
                      <m:sSubSupPr>
                        <m:ctrlPr>
                          <a:rPr lang="fr-CH" sz="1600" b="0" i="1">
                            <a:latin typeface="Cambria Math" panose="02040503050406030204" pitchFamily="18" charset="0"/>
                          </a:rPr>
                        </m:ctrlPr>
                      </m:sSubSupPr>
                      <m:e>
                        <m:r>
                          <a:rPr lang="fr-CH" sz="1600" b="0" i="1">
                            <a:latin typeface="Cambria Math" panose="02040503050406030204" pitchFamily="18" charset="0"/>
                          </a:rPr>
                          <m:t>𝑝</m:t>
                        </m:r>
                      </m:e>
                      <m:sub>
                        <m:r>
                          <a:rPr lang="fr-CH" sz="1600" b="0" i="1">
                            <a:latin typeface="Cambria Math" panose="02040503050406030204" pitchFamily="18" charset="0"/>
                          </a:rPr>
                          <m:t>𝑣</m:t>
                        </m:r>
                      </m:sub>
                      <m:sup>
                        <m:r>
                          <a:rPr lang="fr-CH" sz="1600" b="0" i="1">
                            <a:latin typeface="Cambria Math" panose="02040503050406030204" pitchFamily="18" charset="0"/>
                          </a:rPr>
                          <m:t>𝑖𝑛𝑗</m:t>
                        </m:r>
                      </m:sup>
                    </m:sSubSup>
                  </m:oMath>
                </a14:m>
                <a:r>
                  <a:rPr lang="en-US"/>
                  <a:t> that depends on the vertice</a:t>
                </a:r>
              </a:p>
              <a:p>
                <a:pPr marL="285750" indent="-285750">
                  <a:buFontTx/>
                  <a:buChar char="-"/>
                </a:pPr>
                <a:r>
                  <a:rPr lang="en-US"/>
                  <a:t>For all vertices the propogation process can also be abandoned with a certain probability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𝑎𝑏𝑎</m:t>
                        </m:r>
                      </m:sup>
                    </m:sSubSup>
                  </m:oMath>
                </a14:m>
                <a:endParaRPr lang="en-US"/>
              </a:p>
              <a:p>
                <a:pPr marL="285750" indent="-285750">
                  <a:buFontTx/>
                  <a:buChar char="-"/>
                </a:pPr>
                <a:r>
                  <a:rPr lang="en-US"/>
                  <a:t>The propagation of the label distribution to neighbors occurs then with a (remaining) probability of </a:t>
                </a:r>
                <a14:m>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b="0" i="1">
                            <a:latin typeface="Cambria Math" panose="02040503050406030204" pitchFamily="18" charset="0"/>
                          </a:rPr>
                          <m:t>𝑐𝑜𝑛</m:t>
                        </m:r>
                      </m:sup>
                    </m:sSubSup>
                  </m:oMath>
                </a14:m>
                <a:endParaRPr lang="en-US"/>
              </a:p>
              <a:p>
                <a:pPr marL="285750" indent="-285750">
                  <a:buFontTx/>
                  <a:buChar char="-"/>
                </a:pPr>
                <a:endParaRPr lang="en-US"/>
              </a:p>
              <a:p>
                <a:pPr marL="0" indent="0">
                  <a:buFontTx/>
                  <a:buNone/>
                </a:pPr>
                <a:r>
                  <a:rPr lang="en-US"/>
                  <a:t>As in PageRank the process is iterated till convergence occurs.</a:t>
                </a:r>
              </a:p>
              <a:p>
                <a:endParaRPr lang="en-US"/>
              </a:p>
            </p:txBody>
          </p:sp>
        </mc:Choice>
        <mc:Fallback xmlns="">
          <p:sp>
            <p:nvSpPr>
              <p:cNvPr id="3" name="Notes Placeholder 2"/>
              <p:cNvSpPr>
                <a:spLocks noGrp="1"/>
              </p:cNvSpPr>
              <p:nvPr>
                <p:ph type="body" idx="1"/>
              </p:nvPr>
            </p:nvSpPr>
            <p:spPr/>
            <p:txBody>
              <a:bodyPr/>
              <a:lstStyle/>
              <a:p>
                <a:r>
                  <a:rPr lang="en-US"/>
                  <a:t>The full label propagation model adds additional aspects to the propagation of labels to neighbors.</a:t>
                </a:r>
              </a:p>
              <a:p>
                <a:pPr marL="285750" indent="-285750">
                  <a:buFontTx/>
                  <a:buChar char="-"/>
                </a:pPr>
                <a:r>
                  <a:rPr lang="en-US"/>
                  <a:t>For vertices with apriori labels, at every step the apriori distribution is injected with a certain probability </a:t>
                </a:r>
                <a:r>
                  <a:rPr lang="fr-CH" sz="1600" b="0" i="0">
                    <a:latin typeface="Cambria Math" panose="02040503050406030204" pitchFamily="18" charset="0"/>
                  </a:rPr>
                  <a:t>𝑝_𝑣^𝑖𝑛𝑗</a:t>
                </a:r>
                <a:r>
                  <a:rPr lang="en-US"/>
                  <a:t> that depends on the vertice</a:t>
                </a:r>
              </a:p>
              <a:p>
                <a:pPr marL="285750" indent="-285750">
                  <a:buFontTx/>
                  <a:buChar char="-"/>
                </a:pPr>
                <a:r>
                  <a:rPr lang="en-US"/>
                  <a:t>For all vertices the propogation process can also be abandoned with a certain probability </a:t>
                </a:r>
                <a:r>
                  <a:rPr lang="fr-CH" sz="1600" i="0">
                    <a:latin typeface="Cambria Math" panose="02040503050406030204" pitchFamily="18" charset="0"/>
                  </a:rPr>
                  <a:t>𝑝_𝑣^</a:t>
                </a:r>
                <a:r>
                  <a:rPr lang="fr-CH" sz="1600" b="0" i="0">
                    <a:latin typeface="Cambria Math" panose="02040503050406030204" pitchFamily="18" charset="0"/>
                  </a:rPr>
                  <a:t>𝑎𝑏𝑎𝑛𝑑𝑜𝑛</a:t>
                </a:r>
                <a:endParaRPr lang="en-US"/>
              </a:p>
              <a:p>
                <a:pPr marL="285750" indent="-285750">
                  <a:buFontTx/>
                  <a:buChar char="-"/>
                </a:pPr>
                <a:r>
                  <a:rPr lang="en-US"/>
                  <a:t>The propagation of the label distribution to neighbors occurs then with a (remaining) probability of </a:t>
                </a:r>
                <a:r>
                  <a:rPr lang="fr-CH" sz="1600" i="0">
                    <a:latin typeface="Cambria Math" panose="02040503050406030204" pitchFamily="18" charset="0"/>
                  </a:rPr>
                  <a:t>𝑝_𝑣^</a:t>
                </a:r>
                <a:r>
                  <a:rPr lang="fr-CH" sz="1600" b="0" i="0">
                    <a:latin typeface="Cambria Math" panose="02040503050406030204" pitchFamily="18" charset="0"/>
                  </a:rPr>
                  <a:t>𝑐𝑜𝑛𝑡𝑖𝑛𝑢𝑒</a:t>
                </a:r>
                <a:endParaRPr lang="en-US"/>
              </a:p>
              <a:p>
                <a:pPr marL="285750" indent="-285750">
                  <a:buFontTx/>
                  <a:buChar char="-"/>
                </a:pPr>
                <a:endParaRPr lang="en-US"/>
              </a:p>
              <a:p>
                <a:pPr marL="0" indent="0">
                  <a:buFontTx/>
                  <a:buNone/>
                </a:pPr>
                <a:r>
                  <a:rPr lang="en-US"/>
                  <a:t>As in PageRank the process is iterated till convergence occurs.</a:t>
                </a:r>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10758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transition probabilities depend on the properties of the vertices. In our model, the only relevant property is its degree. </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In a more general model with edge weights the probabilities would depend on the distribution of edge weights of the edges connected to the vertice (Fan-out entropy heuristics)</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25</a:t>
            </a:fld>
            <a:endParaRPr lang="en-US"/>
          </a:p>
        </p:txBody>
      </p:sp>
    </p:spTree>
    <p:extLst>
      <p:ext uri="{BB962C8B-B14F-4D97-AF65-F5344CB8AC3E}">
        <p14:creationId xmlns:p14="http://schemas.microsoft.com/office/powerpoint/2010/main" val="306960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entities in a text have been recognized, one would link them to their corresponding counter-parts in a knowledgebase. So entitiy disambiguation is a step that usually follows named entity recognition.</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54188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labelled nodes the injection probability increases with the degree. Thus, well connected pre-labelled nodes have a lot of influence.</a:t>
            </a:r>
          </a:p>
        </p:txBody>
      </p:sp>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239871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unlabeled nodes the behavior the abandon probability increases with the degree. Thus, high degree nodes have less influence. </a:t>
            </a:r>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3213622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general, knowledge bases are incomplete. Thus there is a significant interest in completing in particular the relationships among entities. To do so one might exploit “patterns” that entities and relationships follow, and generalize them.</a:t>
            </a:r>
          </a:p>
        </p:txBody>
      </p:sp>
      <p:sp>
        <p:nvSpPr>
          <p:cNvPr id="4" name="Slide Number Placeholder 3"/>
          <p:cNvSpPr>
            <a:spLocks noGrp="1"/>
          </p:cNvSpPr>
          <p:nvPr>
            <p:ph type="sldNum" sz="quarter" idx="5"/>
          </p:nvPr>
        </p:nvSpPr>
        <p:spPr/>
        <p:txBody>
          <a:bodyPr/>
          <a:lstStyle/>
          <a:p>
            <a:fld id="{E6C47E0B-2958-48CC-BA4E-C350203CF107}" type="slidenum">
              <a:rPr lang="en-US"/>
              <a:pPr/>
              <a:t>33</a:t>
            </a:fld>
            <a:endParaRPr lang="en-US"/>
          </a:p>
        </p:txBody>
      </p:sp>
    </p:spTree>
    <p:extLst>
      <p:ext uri="{BB962C8B-B14F-4D97-AF65-F5344CB8AC3E}">
        <p14:creationId xmlns:p14="http://schemas.microsoft.com/office/powerpoint/2010/main" val="1246117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tackle this problem, we come back to an observation that we had made for word embeddings. We found that (in some cases) relationships seem to be encoded as linear transformations.</a:t>
            </a:r>
          </a:p>
        </p:txBody>
      </p:sp>
      <p:sp>
        <p:nvSpPr>
          <p:cNvPr id="4" name="Slide Number Placeholder 3"/>
          <p:cNvSpPr>
            <a:spLocks noGrp="1"/>
          </p:cNvSpPr>
          <p:nvPr>
            <p:ph type="sldNum" sz="quarter" idx="5"/>
          </p:nvPr>
        </p:nvSpPr>
        <p:spPr/>
        <p:txBody>
          <a:bodyPr/>
          <a:lstStyle/>
          <a:p>
            <a:fld id="{E6C47E0B-2958-48CC-BA4E-C350203CF107}" type="slidenum">
              <a:rPr lang="en-US"/>
              <a:pPr/>
              <a:t>34</a:t>
            </a:fld>
            <a:endParaRPr lang="en-US"/>
          </a:p>
        </p:txBody>
      </p:sp>
    </p:spTree>
    <p:extLst>
      <p:ext uri="{BB962C8B-B14F-4D97-AF65-F5344CB8AC3E}">
        <p14:creationId xmlns:p14="http://schemas.microsoft.com/office/powerpoint/2010/main" val="2317616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observation can be formally described in two different ways. We could say, that the differences of entity vectors that are in a relationship should result in similar values. Alternatively, we sould also say, that there must be some vector that represents the relationship and that the sum of this vector with the difference vector of the entities should be approximately zero. This second formulation of the properties gives rise to an idea of how link prediction could be performed using and embedding technique.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35</a:t>
            </a:fld>
            <a:endParaRPr lang="en-US"/>
          </a:p>
        </p:txBody>
      </p:sp>
    </p:spTree>
    <p:extLst>
      <p:ext uri="{BB962C8B-B14F-4D97-AF65-F5344CB8AC3E}">
        <p14:creationId xmlns:p14="http://schemas.microsoft.com/office/powerpoint/2010/main" val="5000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To formulate the model we assume that we have a knowledge graph consisting of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r>
                  <a:rPr lang="en-US"/>
                  <a:t>. </a:t>
                </a:r>
                <a14:m>
                  <m:oMath xmlns:m="http://schemas.openxmlformats.org/officeDocument/2006/math">
                    <m:r>
                      <a:rPr lang="fr-CH" b="0" i="1">
                        <a:latin typeface="Cambria Math" panose="02040503050406030204" pitchFamily="18" charset="0"/>
                      </a:rPr>
                      <m:t>h</m:t>
                    </m:r>
                  </m:oMath>
                </a14:m>
                <a:r>
                  <a:rPr lang="en-US"/>
                  <a:t> indicates the term “head”</a:t>
                </a:r>
                <a:r>
                  <a:rPr lang="en-US" baseline="0"/>
                  <a:t> and </a:t>
                </a:r>
                <a14:m>
                  <m:oMath xmlns:m="http://schemas.openxmlformats.org/officeDocument/2006/math">
                    <m:r>
                      <a:rPr lang="fr-CH" b="0" i="1">
                        <a:latin typeface="Cambria Math" panose="02040503050406030204" pitchFamily="18" charset="0"/>
                      </a:rPr>
                      <m:t>𝑡</m:t>
                    </m:r>
                  </m:oMath>
                </a14:m>
                <a:r>
                  <a:rPr lang="en-US" baseline="0"/>
                  <a:t> the term “tail”.</a:t>
                </a:r>
              </a:p>
              <a:p>
                <a:r>
                  <a:rPr lang="en-US" baseline="0"/>
                  <a:t>Then we introduce a function that measure how plausible a triple is (we can think of it as a probability). Clearly, the function should return higher values for plausible tuples than for implausible ones. </a:t>
                </a:r>
                <a:endParaRPr lang="en-US"/>
              </a:p>
            </p:txBody>
          </p:sp>
        </mc:Choice>
        <mc:Fallback xmlns="">
          <p:sp>
            <p:nvSpPr>
              <p:cNvPr id="3" name="Notes Placeholder 2"/>
              <p:cNvSpPr>
                <a:spLocks noGrp="1"/>
              </p:cNvSpPr>
              <p:nvPr>
                <p:ph type="body" idx="1"/>
              </p:nvPr>
            </p:nvSpPr>
            <p:spPr/>
            <p:txBody>
              <a:bodyPr/>
              <a:lstStyle/>
              <a:p>
                <a:r>
                  <a:rPr lang="en-US"/>
                  <a:t>To formulate the model we assume that we have a knowledge graph consisting of triples </a:t>
                </a:r>
                <a:r>
                  <a:rPr lang="fr-CH" b="0" i="0">
                    <a:latin typeface="Cambria Math" panose="02040503050406030204" pitchFamily="18" charset="0"/>
                  </a:rPr>
                  <a:t>(ℎ,𝑟,𝑡)</a:t>
                </a:r>
                <a:r>
                  <a:rPr lang="en-US"/>
                  <a:t>. </a:t>
                </a:r>
                <a:r>
                  <a:rPr lang="fr-CH" b="0" i="0">
                    <a:latin typeface="Cambria Math" panose="02040503050406030204" pitchFamily="18" charset="0"/>
                  </a:rPr>
                  <a:t>ℎ</a:t>
                </a:r>
                <a:r>
                  <a:rPr lang="en-US"/>
                  <a:t> indicates the term “head”</a:t>
                </a:r>
                <a:r>
                  <a:rPr lang="en-US" baseline="0"/>
                  <a:t> and </a:t>
                </a:r>
                <a:r>
                  <a:rPr lang="fr-CH" b="0" i="0">
                    <a:latin typeface="Cambria Math" panose="02040503050406030204" pitchFamily="18" charset="0"/>
                  </a:rPr>
                  <a:t>𝑡</a:t>
                </a:r>
                <a:r>
                  <a:rPr lang="en-US" baseline="0"/>
                  <a:t> the term “tail”.</a:t>
                </a:r>
              </a:p>
              <a:p>
                <a:r>
                  <a:rPr lang="en-US" baseline="0"/>
                  <a:t>Then we introduce a function that measure how plausible a triple is (we can think of it as a probability). Clearly, the function should return higher values for plausible tuples than for implausible ones. </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36</a:t>
            </a:fld>
            <a:endParaRPr lang="en-US"/>
          </a:p>
        </p:txBody>
      </p:sp>
    </p:spTree>
    <p:extLst>
      <p:ext uri="{BB962C8B-B14F-4D97-AF65-F5344CB8AC3E}">
        <p14:creationId xmlns:p14="http://schemas.microsoft.com/office/powerpoint/2010/main" val="421111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plausibility function, we can formulate a loss function that should be minimized. The minimization will be performed as usual using SGD.</a:t>
            </a:r>
          </a:p>
        </p:txBody>
      </p:sp>
      <p:sp>
        <p:nvSpPr>
          <p:cNvPr id="4" name="Slide Number Placeholder 3"/>
          <p:cNvSpPr>
            <a:spLocks noGrp="1"/>
          </p:cNvSpPr>
          <p:nvPr>
            <p:ph type="sldNum" sz="quarter" idx="5"/>
          </p:nvPr>
        </p:nvSpPr>
        <p:spPr/>
        <p:txBody>
          <a:bodyPr/>
          <a:lstStyle/>
          <a:p>
            <a:fld id="{E6C47E0B-2958-48CC-BA4E-C350203CF107}" type="slidenum">
              <a:rPr lang="en-US"/>
              <a:pPr/>
              <a:t>37</a:t>
            </a:fld>
            <a:endParaRPr lang="en-US"/>
          </a:p>
        </p:txBody>
      </p:sp>
    </p:spTree>
    <p:extLst>
      <p:ext uri="{BB962C8B-B14F-4D97-AF65-F5344CB8AC3E}">
        <p14:creationId xmlns:p14="http://schemas.microsoft.com/office/powerpoint/2010/main" val="3351819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With the generic model we can instantiate difference concrete approaches for link prediction, depending on the choice of f. One of the initial approaches that was strongly inspired by our initial observation on word embeddings from the beginning. It directly introduces a vector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oMath>
                </a14:m>
                <a:r>
                  <a:rPr lang="en-US"/>
                  <a:t> that represents</a:t>
                </a:r>
                <a:r>
                  <a:rPr lang="en-US" baseline="0"/>
                  <a:t> the linear transformation corresponding to a relationship, and mapping the head and tail into the same (low-dimensional) vector space.</a:t>
                </a:r>
              </a:p>
              <a:p>
                <a:r>
                  <a:rPr lang="en-US" baseline="0"/>
                  <a:t>The mappings from the entities and relationships to the latent space are performed (as in word embeddings) using embedding matrices, which constitute the model parameters that have to be learnt using SGD.</a:t>
                </a:r>
                <a:endParaRPr lang="en-US"/>
              </a:p>
            </p:txBody>
          </p:sp>
        </mc:Choice>
        <mc:Fallback xmlns="">
          <p:sp>
            <p:nvSpPr>
              <p:cNvPr id="3" name="Notes Placeholder 2"/>
              <p:cNvSpPr>
                <a:spLocks noGrp="1"/>
              </p:cNvSpPr>
              <p:nvPr>
                <p:ph type="body" idx="1"/>
              </p:nvPr>
            </p:nvSpPr>
            <p:spPr/>
            <p:txBody>
              <a:bodyPr/>
              <a:lstStyle/>
              <a:p>
                <a:r>
                  <a:rPr lang="en-US"/>
                  <a:t>With the generic model we can instantiate difference concrete approaches for link prediction, depending on the choice of f. One of the initial approaches that was strongly inspired by our initial observation on word embeddings from the beginning. It directly introduces a vector </a:t>
                </a:r>
                <a:r>
                  <a:rPr lang="fr-CH" b="1" i="0">
                    <a:latin typeface="Cambria Math" panose="02040503050406030204" pitchFamily="18" charset="0"/>
                  </a:rPr>
                  <a:t>𝒗_</a:t>
                </a:r>
                <a:r>
                  <a:rPr lang="fr-CH" b="0" i="0">
                    <a:latin typeface="Cambria Math" panose="02040503050406030204" pitchFamily="18" charset="0"/>
                  </a:rPr>
                  <a:t>𝑟</a:t>
                </a:r>
                <a:r>
                  <a:rPr lang="en-US"/>
                  <a:t> that represents</a:t>
                </a:r>
                <a:r>
                  <a:rPr lang="en-US" baseline="0"/>
                  <a:t> the linear transformation corresponding to a relationship, and mapping the head and tail into the same (low-dimensional) vector space.</a:t>
                </a:r>
              </a:p>
              <a:p>
                <a:r>
                  <a:rPr lang="en-US" baseline="0"/>
                  <a:t>The mappings from the entities and relationships to the latent space are performed (as in word embeddings) using embedding matrices, which constitute the model parameters that have to be learnt using SGD.</a:t>
                </a:r>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38</a:t>
            </a:fld>
            <a:endParaRPr lang="en-US"/>
          </a:p>
        </p:txBody>
      </p:sp>
    </p:spTree>
    <p:extLst>
      <p:ext uri="{BB962C8B-B14F-4D97-AF65-F5344CB8AC3E}">
        <p14:creationId xmlns:p14="http://schemas.microsoft.com/office/powerpoint/2010/main" val="2508658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SGD algorithm proceeds as follows. First the vectors are initialized with random values (the choice is motivated by empirical findings from neural network training). Then in every iteration a triple (or several triples are randomly chosen). Negative samples are generated by randomly replacing head or tail (not both). The update of the embeddings is performed as usual by computing the differential of the loss function. Entity vectors are normalized to 1 in every iteration (this avoids the model to find a trivial solution).</a:t>
            </a:r>
          </a:p>
        </p:txBody>
      </p:sp>
      <p:sp>
        <p:nvSpPr>
          <p:cNvPr id="4" name="Slide Number Placeholder 3"/>
          <p:cNvSpPr>
            <a:spLocks noGrp="1"/>
          </p:cNvSpPr>
          <p:nvPr>
            <p:ph type="sldNum" sz="quarter" idx="5"/>
          </p:nvPr>
        </p:nvSpPr>
        <p:spPr/>
        <p:txBody>
          <a:bodyPr/>
          <a:lstStyle/>
          <a:p>
            <a:fld id="{E6C47E0B-2958-48CC-BA4E-C350203CF107}" type="slidenum">
              <a:rPr lang="en-US"/>
              <a:pPr/>
              <a:t>39</a:t>
            </a:fld>
            <a:endParaRPr lang="en-US"/>
          </a:p>
        </p:txBody>
      </p:sp>
    </p:spTree>
    <p:extLst>
      <p:ext uri="{BB962C8B-B14F-4D97-AF65-F5344CB8AC3E}">
        <p14:creationId xmlns:p14="http://schemas.microsoft.com/office/powerpoint/2010/main" val="2410370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qualitative results show that the method works reasonably well. The bold phrases are the correct predections. However, given that the knowledge bases used for evaluation are incomplete, it is not out of question that also other predictions are meaningful.</a:t>
            </a:r>
          </a:p>
        </p:txBody>
      </p:sp>
      <p:sp>
        <p:nvSpPr>
          <p:cNvPr id="4" name="Slide Number Placeholder 3"/>
          <p:cNvSpPr>
            <a:spLocks noGrp="1"/>
          </p:cNvSpPr>
          <p:nvPr>
            <p:ph type="sldNum" sz="quarter" idx="5"/>
          </p:nvPr>
        </p:nvSpPr>
        <p:spPr/>
        <p:txBody>
          <a:bodyPr/>
          <a:lstStyle/>
          <a:p>
            <a:fld id="{E6C47E0B-2958-48CC-BA4E-C350203CF107}" type="slidenum">
              <a:rPr lang="en-US"/>
              <a:pPr/>
              <a:t>40</a:t>
            </a:fld>
            <a:endParaRPr lang="en-US"/>
          </a:p>
        </p:txBody>
      </p:sp>
    </p:spTree>
    <p:extLst>
      <p:ext uri="{BB962C8B-B14F-4D97-AF65-F5344CB8AC3E}">
        <p14:creationId xmlns:p14="http://schemas.microsoft.com/office/powerpoint/2010/main" val="232492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Entity disambiguation can however be quite challenging to the homonymy and synonymy problem. Handling these problems is essential for every text analytics tasks. Not being able to handle homonymy usually results in the introduction of noise into the results (poor precision) whereas not properly handling synonymy risks to miss relevant documents (poor recall).</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10357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TransE method is only one example of very many methods that have been in the meanwhile proposed to tackle the link prediction problem. </a:t>
            </a:r>
          </a:p>
        </p:txBody>
      </p:sp>
      <p:sp>
        <p:nvSpPr>
          <p:cNvPr id="4" name="Slide Number Placeholder 3"/>
          <p:cNvSpPr>
            <a:spLocks noGrp="1"/>
          </p:cNvSpPr>
          <p:nvPr>
            <p:ph type="sldNum" sz="quarter" idx="5"/>
          </p:nvPr>
        </p:nvSpPr>
        <p:spPr/>
        <p:txBody>
          <a:bodyPr/>
          <a:lstStyle/>
          <a:p>
            <a:fld id="{E6C47E0B-2958-48CC-BA4E-C350203CF107}" type="slidenum">
              <a:rPr lang="en-US"/>
              <a:pPr/>
              <a:t>41</a:t>
            </a:fld>
            <a:endParaRPr lang="en-US"/>
          </a:p>
        </p:txBody>
      </p:sp>
    </p:spTree>
    <p:extLst>
      <p:ext uri="{BB962C8B-B14F-4D97-AF65-F5344CB8AC3E}">
        <p14:creationId xmlns:p14="http://schemas.microsoft.com/office/powerpoint/2010/main" val="2139720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C745992-2E39-4D65-A6CC-2BA9BEB27562}" type="slidenum">
              <a:rPr lang="en-US"/>
              <a:pPr/>
              <a:t>43</a:t>
            </a:fld>
            <a:endParaRPr lang="en-US"/>
          </a:p>
        </p:txBody>
      </p:sp>
      <p:sp>
        <p:nvSpPr>
          <p:cNvPr id="100355" name="Rectangle 2"/>
          <p:cNvSpPr>
            <a:spLocks noGrp="1" noRot="1" noChangeAspect="1" noChangeArrowheads="1" noTextEdit="1"/>
          </p:cNvSpPr>
          <p:nvPr>
            <p:ph type="sldImg"/>
          </p:nvPr>
        </p:nvSpPr>
        <p:spPr>
          <a:xfrm>
            <a:off x="674688" y="766763"/>
            <a:ext cx="5754687" cy="3838575"/>
          </a:xfrm>
          <a:ln cap="flat"/>
        </p:spPr>
      </p:sp>
      <p:sp>
        <p:nvSpPr>
          <p:cNvPr id="100356"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54144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performing entity disambiguation one can exploit two different sources of information. On the one hand local information extracted from the text mention, or its vicinity, can be exploited. This can be used to compare the text mention and its features with the representation in the knowledge base, in order to obtain evidence which entitities in the knowledge base are potentially matched. A second source of information is the knowledge base itself, when multiple entities are mentioned in the same text. Since these entities from the same text are likely to be in some form of relationship among each other, it is likely that such relationships are also discovered in the knowledge base. This can help in entity disambiguation.</a:t>
            </a:r>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2627246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illustrate the basic model of how a knowledge base can be employed for entity disambiguation:</a:t>
            </a:r>
          </a:p>
          <a:p>
            <a:pPr marL="285750" indent="-285750">
              <a:buFont typeface="Arial" panose="020B0604020202020204" pitchFamily="34" charset="0"/>
              <a:buChar char="•"/>
            </a:pPr>
            <a:r>
              <a:rPr lang="en-US"/>
              <a:t>m are text mentions of entities (extracted using NER)</a:t>
            </a:r>
          </a:p>
          <a:p>
            <a:pPr marL="285750" indent="-285750">
              <a:buFont typeface="Arial" panose="020B0604020202020204" pitchFamily="34" charset="0"/>
              <a:buChar char="•"/>
            </a:pPr>
            <a:r>
              <a:rPr lang="en-US"/>
              <a:t>For each mention there are candidates in KB; these can be identified using local information from the text mention</a:t>
            </a:r>
          </a:p>
          <a:p>
            <a:pPr marL="285750" indent="-285750">
              <a:buFont typeface="Arial" panose="020B0604020202020204" pitchFamily="34" charset="0"/>
              <a:buChar char="•"/>
            </a:pPr>
            <a:r>
              <a:rPr lang="en-US"/>
              <a:t>Each is a graph node; we can also associate a similarity measure to each node</a:t>
            </a:r>
          </a:p>
          <a:p>
            <a:pPr marL="285750" indent="-285750">
              <a:buFont typeface="Arial" panose="020B0604020202020204" pitchFamily="34" charset="0"/>
              <a:buChar char="•"/>
            </a:pPr>
            <a:r>
              <a:rPr lang="en-US"/>
              <a:t>Edges between mention-candidate pairs are included if a link exists in the KB among the respective candidates</a:t>
            </a:r>
          </a:p>
          <a:p>
            <a:pPr marL="0" indent="0">
              <a:buFont typeface="Arial" panose="020B0604020202020204" pitchFamily="34" charset="0"/>
              <a:buNone/>
            </a:pPr>
            <a:r>
              <a:rPr lang="en-US"/>
              <a:t>Since the same text mention can relate to several candidates, the problem of entity disambiguation is to determine which among the multiple candidates is the most likely to be correct.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7</a:t>
            </a:fld>
            <a:endParaRPr lang="en-US"/>
          </a:p>
        </p:txBody>
      </p:sp>
    </p:spTree>
    <p:extLst>
      <p:ext uri="{BB962C8B-B14F-4D97-AF65-F5344CB8AC3E}">
        <p14:creationId xmlns:p14="http://schemas.microsoft.com/office/powerpoint/2010/main" val="2523326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perform entity disambiguation, we pose the following question: given a node s in the entity graph, how well does it support the presence of another node e in the graph?</a:t>
            </a:r>
          </a:p>
          <a:p>
            <a:endParaRPr lang="en-US"/>
          </a:p>
          <a:p>
            <a:r>
              <a:rPr lang="en-US"/>
              <a:t>This question is actually related to a question that has been investigated in the context of personalized Web search: given a URL from the personal bookmark list of a user, how relevant is a page in the Web for this user. To answer this question a variation of the PageRank algorithm, which determines general relevance, has been proposed. It is called Personalized PageRank, which determines relevance with respect to a specific node in the graph.</a:t>
            </a:r>
          </a:p>
          <a:p>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8</a:t>
            </a:fld>
            <a:endParaRPr lang="en-US"/>
          </a:p>
        </p:txBody>
      </p:sp>
    </p:spTree>
    <p:extLst>
      <p:ext uri="{BB962C8B-B14F-4D97-AF65-F5344CB8AC3E}">
        <p14:creationId xmlns:p14="http://schemas.microsoft.com/office/powerpoint/2010/main" val="36474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Personalized PageRank works almost the same as the original PageRank. The difference is that random jumps are not performed uniformly random to any other node of the graph, but to a selected subset of nodes. In the case of Web search this subset would be the personal bookmark list, and by jumping back to this subset nodes from that list will have a large influence on the ranking of a page, such that nodes that are well connected to the bookmarks will receive more ranking value.</a:t>
            </a:r>
          </a:p>
          <a:p>
            <a:endParaRPr lang="en-US"/>
          </a:p>
          <a:p>
            <a:r>
              <a:rPr lang="en-US"/>
              <a:t>PPR can be computed either like standard PageRank, or using a Monte Carlo method, by starting random walks independently and aggregate the distribution of the end points of those walks.</a:t>
            </a:r>
          </a:p>
        </p:txBody>
      </p:sp>
      <p:sp>
        <p:nvSpPr>
          <p:cNvPr id="4" name="Slide Number Placeholder 3"/>
          <p:cNvSpPr>
            <a:spLocks noGrp="1"/>
          </p:cNvSpPr>
          <p:nvPr>
            <p:ph type="sldNum" sz="quarter" idx="5"/>
          </p:nvPr>
        </p:nvSpPr>
        <p:spPr/>
        <p:txBody>
          <a:bodyPr/>
          <a:lstStyle/>
          <a:p>
            <a:fld id="{E6C47E0B-2958-48CC-BA4E-C350203CF107}" type="slidenum">
              <a:rPr lang="en-US"/>
              <a:pPr/>
              <a:t>9</a:t>
            </a:fld>
            <a:endParaRPr lang="en-US"/>
          </a:p>
        </p:txBody>
      </p:sp>
    </p:spTree>
    <p:extLst>
      <p:ext uri="{BB962C8B-B14F-4D97-AF65-F5344CB8AC3E}">
        <p14:creationId xmlns:p14="http://schemas.microsoft.com/office/powerpoint/2010/main" val="4038876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applying PPR, by considering a </a:t>
            </a:r>
            <a:r>
              <a:rPr lang="en-US" b="1"/>
              <a:t>source node s </a:t>
            </a:r>
            <a:r>
              <a:rPr lang="en-US"/>
              <a:t>as the selected subset of preferred nodes, will generate a distribution of ranking values for all other nodes. Nodes that are well connected to s will naturally receive higher ranking values. Intuitively it is clear, that in our example node e will be receive higher ranking when starting from s, and this be probably the preferred interpretation for the entity.</a:t>
            </a:r>
          </a:p>
        </p:txBody>
      </p:sp>
      <p:sp>
        <p:nvSpPr>
          <p:cNvPr id="4" name="Slide Number Placeholder 3"/>
          <p:cNvSpPr>
            <a:spLocks noGrp="1"/>
          </p:cNvSpPr>
          <p:nvPr>
            <p:ph type="sldNum" sz="quarter" idx="5"/>
          </p:nvPr>
        </p:nvSpPr>
        <p:spPr/>
        <p:txBody>
          <a:bodyPr/>
          <a:lstStyle/>
          <a:p>
            <a:fld id="{E6C47E0B-2958-48CC-BA4E-C350203CF107}" type="slidenum">
              <a:rPr lang="en-US"/>
              <a:pPr/>
              <a:t>10</a:t>
            </a:fld>
            <a:endParaRPr lang="en-US"/>
          </a:p>
        </p:txBody>
      </p:sp>
    </p:spTree>
    <p:extLst>
      <p:ext uri="{BB962C8B-B14F-4D97-AF65-F5344CB8AC3E}">
        <p14:creationId xmlns:p14="http://schemas.microsoft.com/office/powerpoint/2010/main" val="358195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procedure for selecting the best concept candidate for a text mention is straightforward. One computes the total support that the candidate receives from other nodes s, by computing the PPR of e with the source node s a selected node. Which source nodes s are contributing to this computation we need still to determine. At the end the candidate with the highest score is selected. </a:t>
            </a:r>
          </a:p>
        </p:txBody>
      </p:sp>
      <p:sp>
        <p:nvSpPr>
          <p:cNvPr id="4" name="Slide Number Placeholder 3"/>
          <p:cNvSpPr>
            <a:spLocks noGrp="1"/>
          </p:cNvSpPr>
          <p:nvPr>
            <p:ph type="sldNum" sz="quarter" idx="5"/>
          </p:nvPr>
        </p:nvSpPr>
        <p:spPr/>
        <p:txBody>
          <a:bodyPr/>
          <a:lstStyle/>
          <a:p>
            <a:fld id="{E6C47E0B-2958-48CC-BA4E-C350203CF107}" type="slidenum">
              <a:rPr lang="en-US"/>
              <a:pPr/>
              <a:t>11</a:t>
            </a:fld>
            <a:endParaRPr lang="en-US"/>
          </a:p>
        </p:txBody>
      </p:sp>
    </p:spTree>
    <p:extLst>
      <p:ext uri="{BB962C8B-B14F-4D97-AF65-F5344CB8AC3E}">
        <p14:creationId xmlns:p14="http://schemas.microsoft.com/office/powerpoint/2010/main" val="3503650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Knowledge Inference-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emf"/><Relationship Id="rId7" Type="http://schemas.openxmlformats.org/officeDocument/2006/relationships/image" Target="../media/image20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emf"/><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Inference</a:t>
            </a:r>
          </a:p>
        </p:txBody>
      </p:sp>
      <p:sp>
        <p:nvSpPr>
          <p:cNvPr id="3" name="Content Placeholder 2"/>
          <p:cNvSpPr>
            <a:spLocks noGrp="1"/>
          </p:cNvSpPr>
          <p:nvPr>
            <p:ph idx="1"/>
          </p:nvPr>
        </p:nvSpPr>
        <p:spPr/>
        <p:txBody>
          <a:bodyPr/>
          <a:lstStyle/>
          <a:p>
            <a:pPr marL="514350" indent="-514350">
              <a:buAutoNum type="arabicPeriod"/>
            </a:pPr>
            <a:r>
              <a:rPr lang="en-US" dirty="0" err="1"/>
              <a:t>Entity Disambiguation</a:t>
            </a:r>
            <a:endParaRPr lang="en-US" dirty="0"/>
          </a:p>
          <a:p>
            <a:pPr marL="514350" indent="-514350">
              <a:buAutoNum type="arabicPeriod"/>
            </a:pPr>
            <a:r>
              <a:rPr lang="en-US" dirty="0"/>
              <a:t>Label Propagation</a:t>
            </a:r>
          </a:p>
          <a:p>
            <a:pPr marL="514350" indent="-514350">
              <a:buAutoNum type="arabicPeriod"/>
            </a:pPr>
            <a:r>
              <a:rPr lang="en-US" dirty="0"/>
              <a:t>Link Prediction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17053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E495-DD59-4B47-B05E-0213A6954DBD}"/>
              </a:ext>
            </a:extLst>
          </p:cNvPr>
          <p:cNvSpPr>
            <a:spLocks noGrp="1"/>
          </p:cNvSpPr>
          <p:nvPr>
            <p:ph type="title"/>
          </p:nvPr>
        </p:nvSpPr>
        <p:spPr/>
        <p:txBody>
          <a:bodyPr/>
          <a:lstStyle/>
          <a:p>
            <a:r>
              <a:rPr lang="en-US"/>
              <a:t>PPR on Entity Graph</a:t>
            </a:r>
          </a:p>
        </p:txBody>
      </p:sp>
      <p:sp>
        <p:nvSpPr>
          <p:cNvPr id="4" name="Footer Placeholder 3">
            <a:extLst>
              <a:ext uri="{FF2B5EF4-FFF2-40B4-BE49-F238E27FC236}">
                <a16:creationId xmlns:a16="http://schemas.microsoft.com/office/drawing/2014/main" id="{9C8C93BF-637D-C74A-85B3-D1BFCFF8224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9290EB03-166D-204A-A640-CC7E4C2486E7}"/>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D5D76E18-5094-4840-BA5E-9F7179EA4D13}"/>
              </a:ext>
            </a:extLst>
          </p:cNvPr>
          <p:cNvSpPr/>
          <p:nvPr/>
        </p:nvSpPr>
        <p:spPr bwMode="auto">
          <a:xfrm>
            <a:off x="1608831" y="5822235"/>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73980AB6-1AA3-6B44-B61F-97D6A684E67B}"/>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F4C3AC0E-8166-3444-BCC4-3F99586CC9B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68004DB6-261A-2F48-B94F-A661C00AE776}"/>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39CAA522-BA77-5345-A981-1E8919BB2B95}"/>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36432CCB-8465-E746-A1ED-F5841A07F66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55A4289-471D-134A-9159-B43CC6E95265}"/>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DDDD3185-07FE-8846-9D39-476C5A9F9EDE}"/>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097AD0E0-76E9-AA46-87F7-ABCB6B0E357C}"/>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E8706F40-426B-1749-9751-BA580CAFF8BD}"/>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1D9A8CDD-4665-0244-BCB8-0E0B2B049002}"/>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3F32C951-C384-E449-9474-5A9698019DDE}"/>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80FAFB97-2B59-714D-9349-AB0B53BA8727}"/>
              </a:ext>
            </a:extLst>
          </p:cNvPr>
          <p:cNvSpPr txBox="1"/>
          <p:nvPr/>
        </p:nvSpPr>
        <p:spPr>
          <a:xfrm>
            <a:off x="1746900" y="2281753"/>
            <a:ext cx="202811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(e) = high </a:t>
            </a:r>
          </a:p>
        </p:txBody>
      </p:sp>
      <p:sp>
        <p:nvSpPr>
          <p:cNvPr id="19" name="TextBox 18">
            <a:extLst>
              <a:ext uri="{FF2B5EF4-FFF2-40B4-BE49-F238E27FC236}">
                <a16:creationId xmlns:a16="http://schemas.microsoft.com/office/drawing/2014/main" id="{B360F92A-761A-9744-AAAC-53229AD0DDA8}"/>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B8D50EAF-66F0-8E4E-86F5-592CACD7A890}"/>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8EB2440-414A-3B40-B7BB-7526E9670CC8}"/>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8536DC20-A65D-2B4A-B01A-355295CC5335}"/>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3" name="TextBox 2">
            <a:extLst>
              <a:ext uri="{FF2B5EF4-FFF2-40B4-BE49-F238E27FC236}">
                <a16:creationId xmlns:a16="http://schemas.microsoft.com/office/drawing/2014/main" id="{FA077B81-9702-2543-AC7C-4F0652A80E4E}"/>
              </a:ext>
            </a:extLst>
          </p:cNvPr>
          <p:cNvSpPr txBox="1"/>
          <p:nvPr/>
        </p:nvSpPr>
        <p:spPr>
          <a:xfrm>
            <a:off x="8294278" y="1450716"/>
            <a:ext cx="2519024" cy="584775"/>
          </a:xfrm>
          <a:prstGeom prst="rect">
            <a:avLst/>
          </a:prstGeom>
          <a:noFill/>
        </p:spPr>
        <p:txBody>
          <a:bodyPr wrap="none" rtlCol="0">
            <a:spAutoFit/>
          </a:bodyPr>
          <a:lstStyle/>
          <a:p>
            <a:r>
              <a:rPr lang="en-US" sz="3200">
                <a:latin typeface="Calibri" panose="020F0502020204030204" pitchFamily="34" charset="0"/>
                <a:cs typeface="Calibri" panose="020F0502020204030204" pitchFamily="34" charset="0"/>
              </a:rPr>
              <a:t>Source node s</a:t>
            </a:r>
          </a:p>
        </p:txBody>
      </p:sp>
    </p:spTree>
    <p:extLst>
      <p:ext uri="{BB962C8B-B14F-4D97-AF65-F5344CB8AC3E}">
        <p14:creationId xmlns:p14="http://schemas.microsoft.com/office/powerpoint/2010/main" val="293013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60E0-A0DF-AA4E-A99D-A01EA11014B1}"/>
              </a:ext>
            </a:extLst>
          </p:cNvPr>
          <p:cNvSpPr>
            <a:spLocks noGrp="1"/>
          </p:cNvSpPr>
          <p:nvPr>
            <p:ph type="title"/>
          </p:nvPr>
        </p:nvSpPr>
        <p:spPr/>
        <p:txBody>
          <a:bodyPr/>
          <a:lstStyle/>
          <a:p>
            <a:r>
              <a:rPr lang="en-US"/>
              <a:t>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60708-C8D2-B241-9957-3D94C121BB94}"/>
                  </a:ext>
                </a:extLst>
              </p:cNvPr>
              <p:cNvSpPr>
                <a:spLocks noGrp="1"/>
              </p:cNvSpPr>
              <p:nvPr>
                <p:ph idx="1"/>
              </p:nvPr>
            </p:nvSpPr>
            <p:spPr/>
            <p:txBody>
              <a:bodyPr/>
              <a:lstStyle/>
              <a:p>
                <a:r>
                  <a:rPr lang="en-US"/>
                  <a:t>Finding the concept candidate linked to a mention </a:t>
                </a:r>
                <a14:m>
                  <m:oMath xmlns:m="http://schemas.openxmlformats.org/officeDocument/2006/math">
                    <m:r>
                      <a:rPr lang="fr-CH" i="1">
                        <a:latin typeface="Cambria Math" panose="02040503050406030204" pitchFamily="18" charset="0"/>
                      </a:rPr>
                      <m:t>𝑚</m:t>
                    </m:r>
                  </m:oMath>
                </a14:m>
                <a:r>
                  <a:rPr lang="en-US"/>
                  <a:t> that is most likely to be valid</a:t>
                </a:r>
              </a:p>
              <a:p>
                <a:pPr marL="514350" indent="-514350">
                  <a:buFont typeface="+mj-lt"/>
                  <a:buAutoNum type="arabicPeriod"/>
                </a:pPr>
                <a:r>
                  <a:rPr lang="en-US"/>
                  <a:t>For all concept candidates </a:t>
                </a:r>
                <a14:m>
                  <m:oMath xmlns:m="http://schemas.openxmlformats.org/officeDocument/2006/math">
                    <m:r>
                      <a:rPr lang="fr-CH" i="1">
                        <a:latin typeface="Cambria Math" panose="02040503050406030204" pitchFamily="18" charset="0"/>
                      </a:rPr>
                      <m:t>𝑐</m:t>
                    </m:r>
                    <m:r>
                      <a:rPr lang="fr-CH" i="1">
                        <a:latin typeface="Cambria Math" panose="02040503050406030204" pitchFamily="18" charset="0"/>
                      </a:rPr>
                      <m:t> </m:t>
                    </m:r>
                  </m:oMath>
                </a14:m>
                <a:r>
                  <a:rPr lang="en-US"/>
                  <a:t>compute total support received from other nodes</a:t>
                </a:r>
                <a:br>
                  <a:rPr lang="en-US"/>
                </a:br>
                <a:endParaRPr lang="en-US"/>
              </a:p>
              <a:p>
                <a:pPr marL="565564" lvl="1" indent="0">
                  <a:buNone/>
                </a:pPr>
                <a14:m>
                  <m:oMathPara xmlns:m="http://schemas.openxmlformats.org/officeDocument/2006/math">
                    <m:oMathParaPr>
                      <m:jc m:val="center"/>
                    </m:oMathParaPr>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r>
                        <a:rPr lang="fr-CH" i="1">
                          <a:latin typeface="Cambria Math" panose="02040503050406030204" pitchFamily="18" charset="0"/>
                        </a:rPr>
                        <m:t>, </m:t>
                      </m:r>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oMath>
                  </m:oMathPara>
                </a14:m>
                <a:endParaRPr lang="en-US"/>
              </a:p>
              <a:p>
                <a:pPr marL="565564" lvl="1" indent="0">
                  <a:buNone/>
                </a:pP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rPr>
                        <m:t>𝑠𝑐𝑜𝑟𝑒</m:t>
                      </m:r>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nary>
                        <m:naryPr>
                          <m:chr m:val="∑"/>
                          <m:supHide m:val="on"/>
                          <m:ctrlPr>
                            <a:rPr lang="fr-CH" b="0" i="1">
                              <a:latin typeface="Cambria Math" panose="02040503050406030204" pitchFamily="18" charset="0"/>
                            </a:rPr>
                          </m:ctrlPr>
                        </m:naryPr>
                        <m:sub>
                          <m:r>
                            <m:rPr>
                              <m:brk m:alnAt="7"/>
                            </m:rPr>
                            <a:rPr lang="fr-CH" b="0" i="1">
                              <a:latin typeface="Cambria Math" panose="02040503050406030204" pitchFamily="18" charset="0"/>
                            </a:rPr>
                            <m:t>𝑠</m:t>
                          </m:r>
                          <m:r>
                            <a:rPr lang="fr-CH" b="0" i="1">
                              <a:latin typeface="Cambria Math" panose="02040503050406030204" pitchFamily="18" charset="0"/>
                            </a:rPr>
                            <m:t> ∈</m:t>
                          </m:r>
                          <m:sSub>
                            <m:sSubPr>
                              <m:ctrlPr>
                                <a:rPr lang="fr-CH" b="0" i="1">
                                  <a:latin typeface="Cambria Math" panose="02040503050406030204" pitchFamily="18" charset="0"/>
                                  <a:ea typeface="Cambria Math" panose="02040503050406030204" pitchFamily="18" charset="0"/>
                                </a:rPr>
                              </m:ctrlPr>
                            </m:sSubPr>
                            <m:e>
                              <m:r>
                                <m:rPr>
                                  <m:brk m:alnAt="7"/>
                                </m:rPr>
                                <a:rPr lang="fr-CH" i="1">
                                  <a:latin typeface="Cambria Math" panose="02040503050406030204" pitchFamily="18" charset="0"/>
                                  <a:ea typeface="Cambria Math" panose="02040503050406030204" pitchFamily="18" charset="0"/>
                                </a:rPr>
                                <m:t>𝐶</m:t>
                              </m:r>
                              <m:r>
                                <a:rPr lang="fr-CH" i="1">
                                  <a:latin typeface="Cambria Math" panose="02040503050406030204" pitchFamily="18" charset="0"/>
                                  <a:ea typeface="Cambria Math" panose="02040503050406030204" pitchFamily="18" charset="0"/>
                                </a:rPr>
                                <m:t>𝑜𝑛𝑡𝑟𝑖𝑏𝑢𝑡𝑜𝑟𝑠</m:t>
                              </m:r>
                            </m:e>
                            <m:sub>
                              <m:r>
                                <a:rPr lang="fr-CH" b="0" i="1">
                                  <a:latin typeface="Cambria Math" panose="02040503050406030204" pitchFamily="18" charset="0"/>
                                  <a:ea typeface="Cambria Math" panose="02040503050406030204" pitchFamily="18" charset="0"/>
                                </a:rPr>
                                <m:t>𝑒</m:t>
                              </m:r>
                            </m:sub>
                          </m:sSub>
                        </m:sub>
                        <m:sup/>
                        <m:e>
                          <m:sSub>
                            <m:sSubPr>
                              <m:ctrlPr>
                                <a:rPr lang="fr-CH" b="0" i="1">
                                  <a:latin typeface="Cambria Math" panose="02040503050406030204" pitchFamily="18" charset="0"/>
                                </a:rPr>
                              </m:ctrlPr>
                            </m:sSubPr>
                            <m:e>
                              <m:r>
                                <a:rPr lang="fr-CH" b="0" i="1">
                                  <a:latin typeface="Cambria Math" panose="02040503050406030204" pitchFamily="18" charset="0"/>
                                </a:rPr>
                                <m:t>𝑃𝑃𝑅</m:t>
                              </m:r>
                            </m:e>
                            <m:sub>
                              <m:r>
                                <a:rPr lang="fr-CH" b="0" i="1">
                                  <a:latin typeface="Cambria Math" panose="02040503050406030204" pitchFamily="18" charset="0"/>
                                </a:rPr>
                                <m:t>𝑠</m:t>
                              </m:r>
                            </m:sub>
                          </m:sSub>
                          <m:r>
                            <a:rPr lang="fr-CH" b="0" i="1">
                              <a:latin typeface="Cambria Math" panose="02040503050406030204" pitchFamily="18" charset="0"/>
                            </a:rPr>
                            <m:t>(</m:t>
                          </m:r>
                          <m:r>
                            <a:rPr lang="fr-CH" b="0" i="1">
                              <a:latin typeface="Cambria Math" panose="02040503050406030204" pitchFamily="18" charset="0"/>
                            </a:rPr>
                            <m:t>𝑒</m:t>
                          </m:r>
                          <m:r>
                            <a:rPr lang="fr-CH" b="0" i="1">
                              <a:latin typeface="Cambria Math" panose="02040503050406030204" pitchFamily="18" charset="0"/>
                            </a:rPr>
                            <m:t>)</m:t>
                          </m:r>
                        </m:e>
                      </m:nary>
                    </m:oMath>
                  </m:oMathPara>
                </a14:m>
                <a:endParaRPr lang="fr-CH" b="0"/>
              </a:p>
              <a:p>
                <a:endParaRPr lang="en-US"/>
              </a:p>
              <a:p>
                <a:pPr marL="514350" indent="-514350">
                  <a:buFont typeface="+mj-lt"/>
                  <a:buAutoNum type="arabicPeriod" startAt="2"/>
                </a:pPr>
                <a:r>
                  <a:rPr lang="en-US"/>
                  <a:t>Select the candidate with highest score</a:t>
                </a:r>
              </a:p>
              <a:p>
                <a:pPr marL="457200" indent="-457200">
                  <a:buFontTx/>
                  <a:buChar char="-"/>
                </a:pPr>
                <a:endParaRPr lang="en-US"/>
              </a:p>
            </p:txBody>
          </p:sp>
        </mc:Choice>
        <mc:Fallback xmlns="">
          <p:sp>
            <p:nvSpPr>
              <p:cNvPr id="3" name="Content Placeholder 2">
                <a:extLst>
                  <a:ext uri="{FF2B5EF4-FFF2-40B4-BE49-F238E27FC236}">
                    <a16:creationId xmlns:a16="http://schemas.microsoft.com/office/drawing/2014/main" id="{16360708-C8D2-B241-9957-3D94C121BB94}"/>
                  </a:ext>
                </a:extLst>
              </p:cNvPr>
              <p:cNvSpPr>
                <a:spLocks noGrp="1" noRot="1" noChangeAspect="1" noMove="1" noResize="1" noEditPoints="1" noAdjustHandles="1" noChangeArrowheads="1" noChangeShapeType="1" noTextEdit="1"/>
              </p:cNvSpPr>
              <p:nvPr>
                <p:ph idx="1"/>
              </p:nvPr>
            </p:nvSpPr>
            <p:spPr>
              <a:blipFill>
                <a:blip r:embed="rId3"/>
                <a:stretch>
                  <a:fillRect l="-1410" t="-1310" r="-823" b="-1528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3E2126B-FBEB-DE4E-B436-C8EAEA62E66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0656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C50-A7D5-904D-9CFE-67245B440EA9}"/>
              </a:ext>
            </a:extLst>
          </p:cNvPr>
          <p:cNvSpPr>
            <a:spLocks noGrp="1"/>
          </p:cNvSpPr>
          <p:nvPr>
            <p:ph type="title"/>
          </p:nvPr>
        </p:nvSpPr>
        <p:spPr/>
        <p:txBody>
          <a:bodyPr/>
          <a:lstStyle/>
          <a:p>
            <a:r>
              <a:rPr lang="en-US"/>
              <a:t>Contributing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9FADB9-5F6E-C943-825B-E1852B3CECCA}"/>
                  </a:ext>
                </a:extLst>
              </p:cNvPr>
              <p:cNvSpPr>
                <a:spLocks noGrp="1"/>
              </p:cNvSpPr>
              <p:nvPr>
                <p:ph idx="1"/>
              </p:nvPr>
            </p:nvSpPr>
            <p:spPr/>
            <p:txBody>
              <a:bodyPr/>
              <a:lstStyle/>
              <a:p>
                <a:r>
                  <a:rPr lang="en-US"/>
                  <a:t>Only one interpretation </a:t>
                </a:r>
                <a14:m>
                  <m:oMath xmlns:m="http://schemas.openxmlformats.org/officeDocument/2006/math">
                    <m:r>
                      <a:rPr lang="fr-CH" i="1">
                        <a:latin typeface="Cambria Math" panose="02040503050406030204" pitchFamily="18" charset="0"/>
                      </a:rPr>
                      <m:t>𝑐</m:t>
                    </m:r>
                  </m:oMath>
                </a14:m>
                <a:r>
                  <a:rPr lang="en-US"/>
                  <a:t> for a mention </a:t>
                </a:r>
                <a14:m>
                  <m:oMath xmlns:m="http://schemas.openxmlformats.org/officeDocument/2006/math">
                    <m:r>
                      <a:rPr lang="fr-CH" i="1">
                        <a:latin typeface="Cambria Math" panose="02040503050406030204" pitchFamily="18" charset="0"/>
                      </a:rPr>
                      <m:t>𝑚</m:t>
                    </m:r>
                  </m:oMath>
                </a14:m>
                <a:r>
                  <a:rPr lang="en-US"/>
                  <a:t> is valid</a:t>
                </a:r>
              </a:p>
              <a:p>
                <a:pPr marL="457200" indent="-457200">
                  <a:buFontTx/>
                  <a:buChar char="-"/>
                </a:pPr>
                <a:r>
                  <a:rPr lang="en-US"/>
                  <a:t>Competing nodes </a:t>
                </a:r>
                <a14:m>
                  <m:oMath xmlns:m="http://schemas.openxmlformats.org/officeDocument/2006/math">
                    <m:r>
                      <a:rPr lang="fr-CH" i="1">
                        <a:latin typeface="Cambria Math" panose="02040503050406030204" pitchFamily="18" charset="0"/>
                      </a:rPr>
                      <m:t>𝑠</m:t>
                    </m:r>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𝑐</m:t>
                        </m:r>
                      </m:e>
                      <m:sup>
                        <m:r>
                          <a:rPr lang="fr-CH" i="1">
                            <a:latin typeface="Cambria Math" panose="02040503050406030204" pitchFamily="18" charset="0"/>
                          </a:rPr>
                          <m:t>′</m:t>
                        </m:r>
                      </m:sup>
                    </m:sSup>
                    <m:r>
                      <a:rPr lang="fr-CH" i="1">
                        <a:latin typeface="Cambria Math" panose="02040503050406030204" pitchFamily="18" charset="0"/>
                      </a:rPr>
                      <m:t>,</m:t>
                    </m:r>
                    <m:r>
                      <a:rPr lang="fr-CH" b="0" i="1">
                        <a:latin typeface="Cambria Math" panose="02040503050406030204" pitchFamily="18" charset="0"/>
                      </a:rPr>
                      <m:t>𝑚</m:t>
                    </m:r>
                    <m:r>
                      <a:rPr lang="fr-CH" i="1">
                        <a:latin typeface="Cambria Math" panose="02040503050406030204" pitchFamily="18" charset="0"/>
                      </a:rPr>
                      <m:t>)</m:t>
                    </m:r>
                  </m:oMath>
                </a14:m>
                <a:r>
                  <a:rPr lang="en-US"/>
                  <a:t> that have the same entity mention as </a:t>
                </a:r>
                <a14:m>
                  <m:oMath xmlns:m="http://schemas.openxmlformats.org/officeDocument/2006/math">
                    <m:r>
                      <a:rPr lang="fr-CH" i="1">
                        <a:latin typeface="Cambria Math" panose="02040503050406030204" pitchFamily="18" charset="0"/>
                      </a:rPr>
                      <m:t>𝑒</m:t>
                    </m:r>
                    <m:r>
                      <a:rPr lang="fr-CH" i="1">
                        <a:latin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𝑐</m:t>
                        </m:r>
                        <m:r>
                          <a:rPr lang="fr-CH" i="1">
                            <a:latin typeface="Cambria Math" panose="02040503050406030204" pitchFamily="18" charset="0"/>
                          </a:rPr>
                          <m:t>,</m:t>
                        </m:r>
                        <m:r>
                          <a:rPr lang="fr-CH" i="1">
                            <a:latin typeface="Cambria Math" panose="02040503050406030204" pitchFamily="18" charset="0"/>
                          </a:rPr>
                          <m:t>𝑚</m:t>
                        </m:r>
                      </m:e>
                    </m:d>
                  </m:oMath>
                </a14:m>
                <a:r>
                  <a:rPr lang="en-US"/>
                  <a:t>  cannot support </a:t>
                </a:r>
                <a14:m>
                  <m:oMath xmlns:m="http://schemas.openxmlformats.org/officeDocument/2006/math">
                    <m:r>
                      <a:rPr lang="fr-CH" i="1">
                        <a:latin typeface="Cambria Math" panose="02040503050406030204" pitchFamily="18" charset="0"/>
                      </a:rPr>
                      <m:t>𝑒</m:t>
                    </m:r>
                  </m:oMath>
                </a14:m>
                <a:endParaRPr lang="en-US"/>
              </a:p>
              <a:p>
                <a:pPr marL="457200" indent="-457200">
                  <a:buFontTx/>
                  <a:buChar char="-"/>
                </a:pPr>
                <a:r>
                  <a:rPr lang="en-US"/>
                  <a:t>For multiple nodes </a:t>
                </a:r>
                <a14:m>
                  <m:oMath xmlns:m="http://schemas.openxmlformats.org/officeDocument/2006/math">
                    <m:r>
                      <a:rPr lang="fr-CH" i="1">
                        <a:latin typeface="Cambria Math" panose="02040503050406030204" pitchFamily="18" charset="0"/>
                      </a:rPr>
                      <m:t>𝑠</m:t>
                    </m:r>
                  </m:oMath>
                </a14:m>
                <a:r>
                  <a:rPr lang="en-US"/>
                  <a:t> that have the same entity mention </a:t>
                </a:r>
                <a14:m>
                  <m:oMath xmlns:m="http://schemas.openxmlformats.org/officeDocument/2006/math">
                    <m:r>
                      <a:rPr lang="fr-CH" i="1">
                        <a:latin typeface="Cambria Math" panose="02040503050406030204" pitchFamily="18" charset="0"/>
                      </a:rPr>
                      <m:t>𝑚</m:t>
                    </m:r>
                  </m:oMath>
                </a14:m>
                <a:r>
                  <a:rPr lang="en-US"/>
                  <a:t>, only the one with highest contribution is considered</a:t>
                </a:r>
              </a:p>
              <a:p>
                <a:endParaRPr lang="en-US"/>
              </a:p>
              <a:p>
                <a:r>
                  <a:rPr lang="en-US"/>
                  <a:t>Thus</a:t>
                </a:r>
              </a:p>
              <a:p>
                <a14:m>
                  <m:oMath xmlns:m="http://schemas.openxmlformats.org/officeDocument/2006/math">
                    <m:sSub>
                      <m:sSubPr>
                        <m:ctrlPr>
                          <a:rPr lang="en-US" i="1">
                            <a:latin typeface="Cambria Math" panose="02040503050406030204" pitchFamily="18" charset="0"/>
                          </a:rPr>
                        </m:ctrlPr>
                      </m:sSubPr>
                      <m:e>
                        <m:r>
                          <a:rPr lang="fr-CH" b="0" i="1">
                            <a:latin typeface="Cambria Math" panose="02040503050406030204" pitchFamily="18" charset="0"/>
                          </a:rPr>
                          <m:t>𝐶𝑜𝑛𝑡𝑟𝑖𝑏𝑢𝑡𝑜𝑟𝑠</m:t>
                        </m:r>
                      </m:e>
                      <m:sub>
                        <m:r>
                          <a:rPr lang="fr-CH" b="0" i="1">
                            <a:latin typeface="Cambria Math" panose="02040503050406030204" pitchFamily="18" charset="0"/>
                          </a:rPr>
                          <m:t>𝑒</m:t>
                        </m:r>
                      </m:sub>
                    </m:sSub>
                    <m:r>
                      <a:rPr lang="fr-CH" b="0" i="1">
                        <a:latin typeface="Cambria Math" panose="02040503050406030204" pitchFamily="18" charset="0"/>
                      </a:rPr>
                      <m:t>=</m:t>
                    </m:r>
                    <m:sSup>
                      <m:sSupPr>
                        <m:ctrlPr>
                          <a:rPr lang="fr-CH" i="1">
                            <a:latin typeface="Cambria Math" panose="02040503050406030204" pitchFamily="18" charset="0"/>
                          </a:rPr>
                        </m:ctrlPr>
                      </m:sSupPr>
                      <m:e>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𝑚</m:t>
                        </m:r>
                      </m:e>
                      <m:sup>
                        <m:r>
                          <a:rPr lang="fr-CH" i="1">
                            <a:latin typeface="Cambria Math" panose="02040503050406030204" pitchFamily="18" charset="0"/>
                          </a:rPr>
                          <m:t>′</m:t>
                        </m:r>
                      </m:sup>
                    </m:sSup>
                    <m:r>
                      <a:rPr lang="fr-CH" i="1">
                        <a:latin typeface="Cambria Math" panose="02040503050406030204" pitchFamily="18" charset="0"/>
                      </a:rPr>
                      <m:t>,</m:t>
                    </m:r>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panose="02040503050406030204" pitchFamily="18" charset="0"/>
                              </a:rPr>
                              <m:t>argmax</m:t>
                            </m:r>
                          </m:e>
                          <m:lim>
                            <m:r>
                              <a:rPr lang="fr-CH" i="1">
                                <a:latin typeface="Cambria Math" panose="02040503050406030204" pitchFamily="18" charset="0"/>
                              </a:rPr>
                              <m:t>𝑐</m:t>
                            </m:r>
                          </m:lim>
                        </m:limLow>
                      </m:fName>
                      <m:e>
                        <m:sSub>
                          <m:sSubPr>
                            <m:ctrlPr>
                              <a:rPr lang="fr-CH" i="1">
                                <a:latin typeface="Cambria Math" panose="02040503050406030204" pitchFamily="18" charset="0"/>
                              </a:rPr>
                            </m:ctrlPr>
                          </m:sSubPr>
                          <m:e>
                            <m:r>
                              <a:rPr lang="fr-CH" i="1">
                                <a:latin typeface="Cambria Math" panose="02040503050406030204" pitchFamily="18" charset="0"/>
                              </a:rPr>
                              <m:t>𝑃𝑃𝑅</m:t>
                            </m:r>
                          </m:e>
                          <m:sub>
                            <m:d>
                              <m:dPr>
                                <m:ctrlPr>
                                  <a:rPr lang="fr-CH" i="1">
                                    <a:latin typeface="Cambria Math" panose="02040503050406030204" pitchFamily="18" charset="0"/>
                                  </a:rPr>
                                </m:ctrlPr>
                              </m:dPr>
                              <m:e>
                                <m:r>
                                  <a:rPr lang="fr-CH" b="0" i="1">
                                    <a:latin typeface="Cambria Math" panose="02040503050406030204" pitchFamily="18" charset="0"/>
                                  </a:rPr>
                                  <m:t>𝑐</m:t>
                                </m:r>
                                <m:r>
                                  <a:rPr lang="fr-CH" b="0" i="1">
                                    <a:latin typeface="Cambria Math" panose="02040503050406030204" pitchFamily="18" charset="0"/>
                                  </a:rPr>
                                  <m:t>,  </m:t>
                                </m:r>
                                <m:sSup>
                                  <m:sSupPr>
                                    <m:ctrlPr>
                                      <a:rPr lang="fr-CH" i="1">
                                        <a:latin typeface="Cambria Math" panose="02040503050406030204" pitchFamily="18" charset="0"/>
                                      </a:rPr>
                                    </m:ctrlPr>
                                  </m:sSupPr>
                                  <m:e>
                                    <m:r>
                                      <a:rPr lang="fr-CH" b="0" i="1">
                                        <a:latin typeface="Cambria Math" panose="02040503050406030204" pitchFamily="18" charset="0"/>
                                      </a:rPr>
                                      <m:t> </m:t>
                                    </m:r>
                                    <m:r>
                                      <a:rPr lang="fr-CH" i="1">
                                        <a:latin typeface="Cambria Math" panose="02040503050406030204" pitchFamily="18" charset="0"/>
                                      </a:rPr>
                                      <m:t>𝑚</m:t>
                                    </m:r>
                                  </m:e>
                                  <m:sup>
                                    <m:r>
                                      <a:rPr lang="fr-CH" i="1">
                                        <a:latin typeface="Cambria Math" panose="02040503050406030204" pitchFamily="18" charset="0"/>
                                      </a:rPr>
                                      <m:t>′</m:t>
                                    </m:r>
                                  </m:sup>
                                </m:sSup>
                              </m:e>
                            </m:d>
                          </m:sub>
                        </m:sSub>
                        <m:d>
                          <m:dPr>
                            <m:ctrlPr>
                              <a:rPr lang="fr-CH" i="1">
                                <a:latin typeface="Cambria Math" panose="02040503050406030204" pitchFamily="18" charset="0"/>
                              </a:rPr>
                            </m:ctrlPr>
                          </m:dPr>
                          <m:e>
                            <m:r>
                              <a:rPr lang="fr-CH" i="1">
                                <a:latin typeface="Cambria Math" panose="02040503050406030204" pitchFamily="18" charset="0"/>
                              </a:rPr>
                              <m:t>𝑒</m:t>
                            </m:r>
                          </m:e>
                        </m:d>
                        <m:r>
                          <a:rPr lang="fr-CH" i="1">
                            <a:latin typeface="Cambria Math" panose="02040503050406030204" pitchFamily="18" charset="0"/>
                          </a:rPr>
                          <m:t>,</m:t>
                        </m:r>
                        <m:r>
                          <a:rPr lang="fr-CH" i="1">
                            <a:latin typeface="Cambria Math" panose="02040503050406030204" pitchFamily="18" charset="0"/>
                          </a:rPr>
                          <m:t>𝑚</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𝑚</m:t>
                        </m:r>
                        <m:r>
                          <a:rPr lang="fr-CH" i="1">
                            <a:latin typeface="Cambria Math" panose="02040503050406030204" pitchFamily="18" charset="0"/>
                            <a:ea typeface="Cambria Math" panose="02040503050406030204" pitchFamily="18" charset="0"/>
                          </a:rPr>
                          <m:t>)</m:t>
                        </m:r>
                      </m:e>
                    </m:func>
                  </m:oMath>
                </a14:m>
                <a:r>
                  <a:rPr lang="en-US"/>
                  <a:t>}</a:t>
                </a:r>
              </a:p>
              <a:p>
                <a:endParaRPr lang="en-US"/>
              </a:p>
              <a:p>
                <a:endParaRPr lang="en-US"/>
              </a:p>
            </p:txBody>
          </p:sp>
        </mc:Choice>
        <mc:Fallback xmlns="">
          <p:sp>
            <p:nvSpPr>
              <p:cNvPr id="3" name="Content Placeholder 2">
                <a:extLst>
                  <a:ext uri="{FF2B5EF4-FFF2-40B4-BE49-F238E27FC236}">
                    <a16:creationId xmlns:a16="http://schemas.microsoft.com/office/drawing/2014/main" id="{989FADB9-5F6E-C943-825B-E1852B3CECCA}"/>
                  </a:ext>
                </a:extLst>
              </p:cNvPr>
              <p:cNvSpPr>
                <a:spLocks noGrp="1" noRot="1" noChangeAspect="1" noMove="1" noResize="1" noEditPoints="1" noAdjustHandles="1" noChangeArrowheads="1" noChangeShapeType="1" noTextEdit="1"/>
              </p:cNvSpPr>
              <p:nvPr>
                <p:ph idx="1"/>
              </p:nvPr>
            </p:nvSpPr>
            <p:spPr>
              <a:blipFill>
                <a:blip r:embed="rId3"/>
                <a:stretch>
                  <a:fillRect l="-1410" t="-1310" r="-199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5A2C934-15A1-0641-BAE3-B640FA75F49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3454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DF41-6CE5-2247-A9E8-6838A461E643}"/>
              </a:ext>
            </a:extLst>
          </p:cNvPr>
          <p:cNvSpPr>
            <a:spLocks noGrp="1"/>
          </p:cNvSpPr>
          <p:nvPr>
            <p:ph type="title"/>
          </p:nvPr>
        </p:nvSpPr>
        <p:spPr/>
        <p:txBody>
          <a:bodyPr/>
          <a:lstStyle/>
          <a:p>
            <a:r>
              <a:rPr lang="en-US"/>
              <a:t>Example: Contributors</a:t>
            </a:r>
            <a:r>
              <a:rPr lang="en-US" baseline="-25000"/>
              <a:t>e</a:t>
            </a:r>
            <a:endParaRPr lang="en-US"/>
          </a:p>
        </p:txBody>
      </p:sp>
      <p:sp>
        <p:nvSpPr>
          <p:cNvPr id="4" name="Footer Placeholder 3">
            <a:extLst>
              <a:ext uri="{FF2B5EF4-FFF2-40B4-BE49-F238E27FC236}">
                <a16:creationId xmlns:a16="http://schemas.microsoft.com/office/drawing/2014/main" id="{CDBF1792-BEBF-1A4E-9756-3B78E41D09C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13DD3148-FB96-E948-93EA-71EF4A7873D9}"/>
              </a:ext>
            </a:extLst>
          </p:cNvPr>
          <p:cNvSpPr/>
          <p:nvPr/>
        </p:nvSpPr>
        <p:spPr bwMode="auto">
          <a:xfrm>
            <a:off x="1682429" y="3050732"/>
            <a:ext cx="2304256" cy="720080"/>
          </a:xfrm>
          <a:prstGeom prst="ellipse">
            <a:avLst/>
          </a:prstGeom>
          <a:solidFill>
            <a:schemeClr val="accent6">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e</a:t>
            </a:r>
          </a:p>
        </p:txBody>
      </p:sp>
      <p:sp>
        <p:nvSpPr>
          <p:cNvPr id="6" name="Oval 5">
            <a:extLst>
              <a:ext uri="{FF2B5EF4-FFF2-40B4-BE49-F238E27FC236}">
                <a16:creationId xmlns:a16="http://schemas.microsoft.com/office/drawing/2014/main" id="{29C8F5BA-31A7-604A-A846-4135C5A1BEA2}"/>
              </a:ext>
            </a:extLst>
          </p:cNvPr>
          <p:cNvSpPr/>
          <p:nvPr/>
        </p:nvSpPr>
        <p:spPr bwMode="auto">
          <a:xfrm>
            <a:off x="1608831" y="5822235"/>
            <a:ext cx="2304256" cy="720080"/>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a:t>
            </a:r>
          </a:p>
        </p:txBody>
      </p:sp>
      <p:sp>
        <p:nvSpPr>
          <p:cNvPr id="7" name="Oval 6">
            <a:extLst>
              <a:ext uri="{FF2B5EF4-FFF2-40B4-BE49-F238E27FC236}">
                <a16:creationId xmlns:a16="http://schemas.microsoft.com/office/drawing/2014/main" id="{11005EB7-D3CA-474E-AA69-BCB44662EE3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DCBDB935-5B0B-8C4F-BB40-BF8824D1CBC2}"/>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C3161428-1524-354E-A25E-35F952377ABE}"/>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FDEFF5BD-F40D-F340-8DE6-213573FE5168}"/>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2EE63FAC-63EF-304D-A829-B6CA0CF99150}"/>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0A70CF05-754A-7846-AD29-33588596899B}"/>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3" name="Oval 12">
            <a:extLst>
              <a:ext uri="{FF2B5EF4-FFF2-40B4-BE49-F238E27FC236}">
                <a16:creationId xmlns:a16="http://schemas.microsoft.com/office/drawing/2014/main" id="{33BE6265-3E75-D646-B409-907D3411796B}"/>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654E6409-3FF8-5546-82CB-1337DA790FE5}"/>
              </a:ext>
            </a:extLst>
          </p:cNvPr>
          <p:cNvCxnSpPr>
            <a:cxnSpLocks/>
            <a:stCxn id="6" idx="7"/>
            <a:endCxn id="13"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5" name="Straight Arrow Connector 14">
            <a:extLst>
              <a:ext uri="{FF2B5EF4-FFF2-40B4-BE49-F238E27FC236}">
                <a16:creationId xmlns:a16="http://schemas.microsoft.com/office/drawing/2014/main" id="{55282B07-D2C6-C541-BAE1-48769A4D544E}"/>
              </a:ext>
            </a:extLst>
          </p:cNvPr>
          <p:cNvCxnSpPr>
            <a:cxnSpLocks/>
            <a:stCxn id="7" idx="6"/>
            <a:endCxn id="13"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6" name="Straight Arrow Connector 15">
            <a:extLst>
              <a:ext uri="{FF2B5EF4-FFF2-40B4-BE49-F238E27FC236}">
                <a16:creationId xmlns:a16="http://schemas.microsoft.com/office/drawing/2014/main" id="{E10B4687-59F1-FF4B-A988-31BE763A4409}"/>
              </a:ext>
            </a:extLst>
          </p:cNvPr>
          <p:cNvCxnSpPr>
            <a:cxnSpLocks/>
            <a:stCxn id="8" idx="5"/>
            <a:endCxn id="13"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TextBox 16">
            <a:extLst>
              <a:ext uri="{FF2B5EF4-FFF2-40B4-BE49-F238E27FC236}">
                <a16:creationId xmlns:a16="http://schemas.microsoft.com/office/drawing/2014/main" id="{E4BB1C52-A643-6744-9152-12EC896C25B6}"/>
              </a:ext>
            </a:extLst>
          </p:cNvPr>
          <p:cNvSpPr txBox="1"/>
          <p:nvPr/>
        </p:nvSpPr>
        <p:spPr>
          <a:xfrm>
            <a:off x="1763732" y="6874218"/>
            <a:ext cx="19944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(s) = high </a:t>
            </a:r>
          </a:p>
        </p:txBody>
      </p:sp>
      <p:sp>
        <p:nvSpPr>
          <p:cNvPr id="18" name="TextBox 17">
            <a:extLst>
              <a:ext uri="{FF2B5EF4-FFF2-40B4-BE49-F238E27FC236}">
                <a16:creationId xmlns:a16="http://schemas.microsoft.com/office/drawing/2014/main" id="{4EECA903-9EF6-6741-AC6D-DEEE1AED4747}"/>
              </a:ext>
            </a:extLst>
          </p:cNvPr>
          <p:cNvSpPr txBox="1"/>
          <p:nvPr/>
        </p:nvSpPr>
        <p:spPr>
          <a:xfrm>
            <a:off x="1746900" y="2281753"/>
            <a:ext cx="2028119"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(e) = high </a:t>
            </a:r>
          </a:p>
        </p:txBody>
      </p:sp>
      <p:sp>
        <p:nvSpPr>
          <p:cNvPr id="19" name="TextBox 18">
            <a:extLst>
              <a:ext uri="{FF2B5EF4-FFF2-40B4-BE49-F238E27FC236}">
                <a16:creationId xmlns:a16="http://schemas.microsoft.com/office/drawing/2014/main" id="{AD1AD3B1-4333-9743-BBCE-E47B92F64A67}"/>
              </a:ext>
            </a:extLst>
          </p:cNvPr>
          <p:cNvSpPr txBox="1"/>
          <p:nvPr/>
        </p:nvSpPr>
        <p:spPr>
          <a:xfrm>
            <a:off x="5150929" y="2302655"/>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0" name="TextBox 19">
            <a:extLst>
              <a:ext uri="{FF2B5EF4-FFF2-40B4-BE49-F238E27FC236}">
                <a16:creationId xmlns:a16="http://schemas.microsoft.com/office/drawing/2014/main" id="{5CD61086-056E-DA4B-B041-68E9AF7F7F9C}"/>
              </a:ext>
            </a:extLst>
          </p:cNvPr>
          <p:cNvSpPr txBox="1"/>
          <p:nvPr/>
        </p:nvSpPr>
        <p:spPr>
          <a:xfrm>
            <a:off x="5008463" y="6866908"/>
            <a:ext cx="156805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0 </a:t>
            </a:r>
          </a:p>
        </p:txBody>
      </p:sp>
      <p:sp>
        <p:nvSpPr>
          <p:cNvPr id="21" name="TextBox 20">
            <a:extLst>
              <a:ext uri="{FF2B5EF4-FFF2-40B4-BE49-F238E27FC236}">
                <a16:creationId xmlns:a16="http://schemas.microsoft.com/office/drawing/2014/main" id="{7C07038B-D30D-284C-94D9-60876F2836A2}"/>
              </a:ext>
            </a:extLst>
          </p:cNvPr>
          <p:cNvSpPr txBox="1"/>
          <p:nvPr/>
        </p:nvSpPr>
        <p:spPr>
          <a:xfrm>
            <a:off x="8172426" y="3444660"/>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2" name="TextBox 21">
            <a:extLst>
              <a:ext uri="{FF2B5EF4-FFF2-40B4-BE49-F238E27FC236}">
                <a16:creationId xmlns:a16="http://schemas.microsoft.com/office/drawing/2014/main" id="{3422B79B-9789-434B-BBFF-02FB234BAE18}"/>
              </a:ext>
            </a:extLst>
          </p:cNvPr>
          <p:cNvSpPr txBox="1"/>
          <p:nvPr/>
        </p:nvSpPr>
        <p:spPr>
          <a:xfrm>
            <a:off x="8232581" y="6125504"/>
            <a:ext cx="2520242"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PPR</a:t>
            </a:r>
            <a:r>
              <a:rPr lang="en-US" sz="2400" baseline="-25000">
                <a:latin typeface="Calibri" panose="020F0502020204030204" pitchFamily="34" charset="0"/>
                <a:cs typeface="Calibri" panose="020F0502020204030204" pitchFamily="34" charset="0"/>
              </a:rPr>
              <a:t>s</a:t>
            </a:r>
            <a:r>
              <a:rPr lang="en-US" sz="2400">
                <a:latin typeface="Calibri" panose="020F0502020204030204" pitchFamily="34" charset="0"/>
                <a:cs typeface="Calibri" panose="020F0502020204030204" pitchFamily="34" charset="0"/>
              </a:rPr>
              <a:t>(.) = medium  </a:t>
            </a:r>
          </a:p>
        </p:txBody>
      </p:sp>
      <p:sp>
        <p:nvSpPr>
          <p:cNvPr id="23" name="Oval 22">
            <a:extLst>
              <a:ext uri="{FF2B5EF4-FFF2-40B4-BE49-F238E27FC236}">
                <a16:creationId xmlns:a16="http://schemas.microsoft.com/office/drawing/2014/main" id="{732862B2-8B3A-7E4F-B5F5-108CC7A66324}"/>
              </a:ext>
            </a:extLst>
          </p:cNvPr>
          <p:cNvSpPr/>
          <p:nvPr/>
        </p:nvSpPr>
        <p:spPr bwMode="auto">
          <a:xfrm>
            <a:off x="917007" y="5305939"/>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9B5D67A2-39C8-CB48-88EE-79C194908ED8}"/>
              </a:ext>
            </a:extLst>
          </p:cNvPr>
          <p:cNvSpPr/>
          <p:nvPr/>
        </p:nvSpPr>
        <p:spPr bwMode="auto">
          <a:xfrm>
            <a:off x="917008" y="2448644"/>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7A98EC95-FBFB-9343-8082-4A7604F4595E}"/>
              </a:ext>
            </a:extLst>
          </p:cNvPr>
          <p:cNvCxnSpPr/>
          <p:nvPr/>
        </p:nvCxnSpPr>
        <p:spPr bwMode="auto">
          <a:xfrm flipV="1">
            <a:off x="5150929" y="3050732"/>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14455EE9-11C2-4E4C-B2FB-7B1CA3049F8D}"/>
              </a:ext>
            </a:extLst>
          </p:cNvPr>
          <p:cNvCxnSpPr>
            <a:cxnSpLocks/>
          </p:cNvCxnSpPr>
          <p:nvPr/>
        </p:nvCxnSpPr>
        <p:spPr bwMode="auto">
          <a:xfrm flipH="1" flipV="1">
            <a:off x="5191133" y="31112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a:extLst>
              <a:ext uri="{FF2B5EF4-FFF2-40B4-BE49-F238E27FC236}">
                <a16:creationId xmlns:a16="http://schemas.microsoft.com/office/drawing/2014/main" id="{EA4F2DA9-C68B-A24D-96CA-E98406172FA7}"/>
              </a:ext>
            </a:extLst>
          </p:cNvPr>
          <p:cNvSpPr txBox="1"/>
          <p:nvPr/>
        </p:nvSpPr>
        <p:spPr>
          <a:xfrm>
            <a:off x="5175912" y="2733836"/>
            <a:ext cx="148047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Competing node</a:t>
            </a:r>
          </a:p>
        </p:txBody>
      </p:sp>
      <p:cxnSp>
        <p:nvCxnSpPr>
          <p:cNvPr id="29" name="Straight Connector 28">
            <a:extLst>
              <a:ext uri="{FF2B5EF4-FFF2-40B4-BE49-F238E27FC236}">
                <a16:creationId xmlns:a16="http://schemas.microsoft.com/office/drawing/2014/main" id="{AFC8A9A2-9515-B941-AC6E-0E7012AE7F32}"/>
              </a:ext>
            </a:extLst>
          </p:cNvPr>
          <p:cNvCxnSpPr/>
          <p:nvPr/>
        </p:nvCxnSpPr>
        <p:spPr bwMode="auto">
          <a:xfrm flipV="1">
            <a:off x="5198551" y="5799575"/>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77739AC-0353-2A44-81B4-CA5F230289FF}"/>
              </a:ext>
            </a:extLst>
          </p:cNvPr>
          <p:cNvCxnSpPr>
            <a:cxnSpLocks/>
          </p:cNvCxnSpPr>
          <p:nvPr/>
        </p:nvCxnSpPr>
        <p:spPr bwMode="auto">
          <a:xfrm flipH="1" flipV="1">
            <a:off x="5238755" y="5860118"/>
            <a:ext cx="1568057" cy="75396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BF887C97-CF62-5848-B12E-493C97F4A183}"/>
              </a:ext>
            </a:extLst>
          </p:cNvPr>
          <p:cNvSpPr txBox="1"/>
          <p:nvPr/>
        </p:nvSpPr>
        <p:spPr>
          <a:xfrm>
            <a:off x="5071080" y="6656936"/>
            <a:ext cx="1677640"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Lower contribution</a:t>
            </a:r>
          </a:p>
        </p:txBody>
      </p:sp>
    </p:spTree>
    <p:extLst>
      <p:ext uri="{BB962C8B-B14F-4D97-AF65-F5344CB8AC3E}">
        <p14:creationId xmlns:p14="http://schemas.microsoft.com/office/powerpoint/2010/main" val="953468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4C0C-4E86-4F48-A31A-652444E69B7A}"/>
              </a:ext>
            </a:extLst>
          </p:cNvPr>
          <p:cNvSpPr>
            <a:spLocks noGrp="1"/>
          </p:cNvSpPr>
          <p:nvPr>
            <p:ph type="title"/>
          </p:nvPr>
        </p:nvSpPr>
        <p:spPr/>
        <p:txBody>
          <a:bodyPr/>
          <a:lstStyle/>
          <a:p>
            <a:r>
              <a:rPr lang="en-US"/>
              <a:t>Considering Popularity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73E3B1-9C4F-CE4A-B60C-1E0C6D3A34DC}"/>
                  </a:ext>
                </a:extLst>
              </p:cNvPr>
              <p:cNvSpPr>
                <a:spLocks noGrp="1"/>
              </p:cNvSpPr>
              <p:nvPr>
                <p:ph idx="1"/>
              </p:nvPr>
            </p:nvSpPr>
            <p:spPr/>
            <p:txBody>
              <a:bodyPr/>
              <a:lstStyle/>
              <a:p>
                <a:r>
                  <a:rPr lang="en-US"/>
                  <a:t>The method can furthermore consider popularity measures for nodes, e.g., it’s degree</a:t>
                </a:r>
              </a:p>
              <a:p>
                <a:pPr marL="457200" indent="-457200">
                  <a:buFont typeface="Arial" panose="020B0604020202020204" pitchFamily="34" charset="0"/>
                  <a:buChar char="•"/>
                </a:pPr>
                <a:r>
                  <a:rPr lang="en-US"/>
                  <a:t>If information is insufficient, favor popular nodes</a:t>
                </a:r>
              </a:p>
              <a:p>
                <a:pPr marL="457200" indent="-457200">
                  <a:buFont typeface="Arial" panose="020B0604020202020204" pitchFamily="34" charset="0"/>
                  <a:buChar char="•"/>
                </a:pPr>
                <a:endParaRPr lang="en-US"/>
              </a:p>
              <a:p>
                <a:endParaRPr lang="fr-CH" sz="28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CH" sz="3200" b="0" i="1">
                          <a:latin typeface="Cambria Math" panose="02040503050406030204" pitchFamily="18" charset="0"/>
                        </a:rPr>
                        <m:t>𝑠𝑐𝑜𝑟𝑒</m:t>
                      </m:r>
                      <m:d>
                        <m:dPr>
                          <m:ctrlPr>
                            <a:rPr lang="fr-CH" sz="3200" b="0" i="1">
                              <a:latin typeface="Cambria Math" panose="02040503050406030204" pitchFamily="18" charset="0"/>
                            </a:rPr>
                          </m:ctrlPr>
                        </m:dPr>
                        <m:e>
                          <m:r>
                            <a:rPr lang="fr-CH" sz="3200" b="0" i="1">
                              <a:latin typeface="Cambria Math" panose="02040503050406030204" pitchFamily="18" charset="0"/>
                            </a:rPr>
                            <m:t>𝑒</m:t>
                          </m:r>
                        </m:e>
                      </m:d>
                      <m:r>
                        <a:rPr lang="fr-CH" sz="3200" b="0" i="1">
                          <a:latin typeface="Cambria Math" panose="02040503050406030204" pitchFamily="18" charset="0"/>
                        </a:rPr>
                        <m:t>=</m:t>
                      </m:r>
                    </m:oMath>
                  </m:oMathPara>
                </a14:m>
                <a:br>
                  <a:rPr lang="fr-CH" sz="3200" b="0" i="1">
                    <a:latin typeface="Cambria Math" panose="02040503050406030204" pitchFamily="18" charset="0"/>
                  </a:rPr>
                </a:br>
                <a:r>
                  <a:rPr lang="fr-CH" sz="3200" b="0" i="1">
                    <a:latin typeface="Cambria Math" panose="02040503050406030204" pitchFamily="18" charset="0"/>
                  </a:rPr>
                  <a:t>	</a:t>
                </a:r>
                <a14:m>
                  <m:oMath xmlns:m="http://schemas.openxmlformats.org/officeDocument/2006/math">
                    <m:nary>
                      <m:naryPr>
                        <m:chr m:val="∑"/>
                        <m:supHide m:val="on"/>
                        <m:ctrlPr>
                          <a:rPr lang="fr-CH" sz="3200" i="1">
                            <a:latin typeface="Cambria Math" panose="02040503050406030204" pitchFamily="18" charset="0"/>
                          </a:rPr>
                        </m:ctrlPr>
                      </m:naryPr>
                      <m:sub>
                        <m:r>
                          <m:rPr>
                            <m:brk m:alnAt="7"/>
                          </m:rPr>
                          <a:rPr lang="fr-CH" sz="3200" i="1">
                            <a:latin typeface="Cambria Math" panose="02040503050406030204" pitchFamily="18" charset="0"/>
                          </a:rPr>
                          <m:t>𝑠</m:t>
                        </m:r>
                        <m:r>
                          <a:rPr lang="fr-CH" sz="3200" i="1">
                            <a:latin typeface="Cambria Math" panose="02040503050406030204" pitchFamily="18" charset="0"/>
                          </a:rPr>
                          <m:t> ∈</m:t>
                        </m:r>
                        <m:sSub>
                          <m:sSubPr>
                            <m:ctrlPr>
                              <a:rPr lang="fr-CH" sz="3200" i="1">
                                <a:latin typeface="Cambria Math" panose="02040503050406030204" pitchFamily="18" charset="0"/>
                                <a:ea typeface="Cambria Math" panose="02040503050406030204" pitchFamily="18" charset="0"/>
                              </a:rPr>
                            </m:ctrlPr>
                          </m:sSubPr>
                          <m:e>
                            <m:r>
                              <m:rPr>
                                <m:brk m:alnAt="7"/>
                              </m:rPr>
                              <a:rPr lang="fr-CH" sz="3200" i="1">
                                <a:latin typeface="Cambria Math" panose="02040503050406030204" pitchFamily="18" charset="0"/>
                                <a:ea typeface="Cambria Math" panose="02040503050406030204" pitchFamily="18" charset="0"/>
                              </a:rPr>
                              <m:t>𝐶</m:t>
                            </m:r>
                            <m:r>
                              <a:rPr lang="fr-CH" sz="3200" i="1">
                                <a:latin typeface="Cambria Math" panose="02040503050406030204" pitchFamily="18" charset="0"/>
                                <a:ea typeface="Cambria Math" panose="02040503050406030204" pitchFamily="18" charset="0"/>
                              </a:rPr>
                              <m:t>𝑜𝑛𝑡𝑟𝑖𝑏𝑢𝑡𝑜𝑟𝑠</m:t>
                            </m:r>
                          </m:e>
                          <m:sub>
                            <m:r>
                              <a:rPr lang="fr-CH" sz="3200" i="1">
                                <a:latin typeface="Cambria Math" panose="02040503050406030204" pitchFamily="18" charset="0"/>
                                <a:ea typeface="Cambria Math" panose="02040503050406030204" pitchFamily="18" charset="0"/>
                              </a:rPr>
                              <m:t>𝑒</m:t>
                            </m:r>
                          </m:sub>
                        </m:sSub>
                      </m:sub>
                      <m:sup/>
                      <m:e>
                        <m:sSub>
                          <m:sSubPr>
                            <m:ctrlPr>
                              <a:rPr lang="fr-CH" sz="3200" i="1">
                                <a:latin typeface="Cambria Math" panose="02040503050406030204" pitchFamily="18" charset="0"/>
                              </a:rPr>
                            </m:ctrlPr>
                          </m:sSubPr>
                          <m:e>
                            <m:r>
                              <a:rPr lang="fr-CH" sz="3200" i="1">
                                <a:latin typeface="Cambria Math" panose="02040503050406030204" pitchFamily="18" charset="0"/>
                              </a:rPr>
                              <m:t>𝑃𝑃𝑅</m:t>
                            </m:r>
                          </m:e>
                          <m:sub>
                            <m:r>
                              <a:rPr lang="fr-CH" sz="3200" i="1">
                                <a:latin typeface="Cambria Math" panose="02040503050406030204" pitchFamily="18" charset="0"/>
                              </a:rPr>
                              <m:t>𝑠</m:t>
                            </m:r>
                          </m:sub>
                        </m:sSub>
                        <m:d>
                          <m:dPr>
                            <m:ctrlPr>
                              <a:rPr lang="fr-CH" sz="3200" i="1">
                                <a:latin typeface="Cambria Math" panose="02040503050406030204" pitchFamily="18" charset="0"/>
                              </a:rPr>
                            </m:ctrlPr>
                          </m:dPr>
                          <m:e>
                            <m:r>
                              <a:rPr lang="fr-CH" sz="3200" i="1">
                                <a:latin typeface="Cambria Math" panose="02040503050406030204" pitchFamily="18" charset="0"/>
                              </a:rPr>
                              <m:t>𝑒</m:t>
                            </m:r>
                          </m:e>
                        </m:d>
                        <m:r>
                          <a:rPr lang="fr-CH" sz="3200" b="0" i="1">
                            <a:latin typeface="Cambria Math" panose="02040503050406030204" pitchFamily="18" charset="0"/>
                          </a:rPr>
                          <m:t>𝑝𝑜𝑝</m:t>
                        </m:r>
                        <m:d>
                          <m:dPr>
                            <m:ctrlPr>
                              <a:rPr lang="fr-CH" sz="3200" i="1">
                                <a:latin typeface="Cambria Math" panose="02040503050406030204" pitchFamily="18" charset="0"/>
                              </a:rPr>
                            </m:ctrlPr>
                          </m:dPr>
                          <m:e>
                            <m:r>
                              <a:rPr lang="fr-CH" sz="3200" i="1">
                                <a:latin typeface="Cambria Math" panose="02040503050406030204" pitchFamily="18" charset="0"/>
                              </a:rPr>
                              <m:t>𝑠</m:t>
                            </m:r>
                          </m:e>
                        </m:d>
                      </m:e>
                    </m:nary>
                    <m:r>
                      <a:rPr lang="fr-CH" sz="3200" b="0" i="1">
                        <a:latin typeface="Cambria Math" panose="02040503050406030204" pitchFamily="18" charset="0"/>
                      </a:rPr>
                      <m:t>+</m:t>
                    </m:r>
                    <m:sSub>
                      <m:sSubPr>
                        <m:ctrlPr>
                          <a:rPr lang="fr-CH" sz="3200" b="0" i="1">
                            <a:latin typeface="Cambria Math" panose="02040503050406030204" pitchFamily="18" charset="0"/>
                          </a:rPr>
                        </m:ctrlPr>
                      </m:sSubPr>
                      <m:e>
                        <m:r>
                          <a:rPr lang="fr-CH" sz="3200" b="0" i="1">
                            <a:latin typeface="Cambria Math" panose="02040503050406030204" pitchFamily="18" charset="0"/>
                          </a:rPr>
                          <m:t>𝑃𝑃𝑅</m:t>
                        </m:r>
                      </m:e>
                      <m:sub>
                        <m:r>
                          <a:rPr lang="fr-CH" sz="3200" b="0" i="1">
                            <a:latin typeface="Cambria Math" panose="02040503050406030204" pitchFamily="18" charset="0"/>
                          </a:rPr>
                          <m:t>𝑎𝑣𝑔</m:t>
                        </m:r>
                      </m:sub>
                    </m:sSub>
                    <m:r>
                      <a:rPr lang="fr-CH" sz="3200" b="0" i="1">
                        <a:latin typeface="Cambria Math" panose="02040503050406030204" pitchFamily="18" charset="0"/>
                      </a:rPr>
                      <m:t>𝑝𝑜𝑝</m:t>
                    </m:r>
                    <m:r>
                      <a:rPr lang="fr-CH" sz="3200" b="0" i="1">
                        <a:latin typeface="Cambria Math" panose="02040503050406030204" pitchFamily="18" charset="0"/>
                      </a:rPr>
                      <m:t>(</m:t>
                    </m:r>
                    <m:r>
                      <a:rPr lang="fr-CH" sz="3200" b="0" i="1">
                        <a:latin typeface="Cambria Math" panose="02040503050406030204" pitchFamily="18" charset="0"/>
                      </a:rPr>
                      <m:t>𝑒</m:t>
                    </m:r>
                    <m:r>
                      <a:rPr lang="fr-CH" sz="3200" b="0" i="1">
                        <a:latin typeface="Cambria Math" panose="02040503050406030204" pitchFamily="18" charset="0"/>
                      </a:rPr>
                      <m:t>)</m:t>
                    </m:r>
                  </m:oMath>
                </a14:m>
                <a:endParaRPr lang="en-US" sz="3200"/>
              </a:p>
              <a:p>
                <a:endParaRPr lang="en-US"/>
              </a:p>
            </p:txBody>
          </p:sp>
        </mc:Choice>
        <mc:Fallback xmlns="">
          <p:sp>
            <p:nvSpPr>
              <p:cNvPr id="3" name="Content Placeholder 2">
                <a:extLst>
                  <a:ext uri="{FF2B5EF4-FFF2-40B4-BE49-F238E27FC236}">
                    <a16:creationId xmlns:a16="http://schemas.microsoft.com/office/drawing/2014/main" id="{B873E3B1-9C4F-CE4A-B60C-1E0C6D3A34DC}"/>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D8BEB17-53A3-434F-B2DB-5684770A649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Box 4">
            <a:extLst>
              <a:ext uri="{FF2B5EF4-FFF2-40B4-BE49-F238E27FC236}">
                <a16:creationId xmlns:a16="http://schemas.microsoft.com/office/drawing/2014/main" id="{FB795782-AB27-0849-A376-D88424BD84E7}"/>
              </a:ext>
            </a:extLst>
          </p:cNvPr>
          <p:cNvSpPr txBox="1"/>
          <p:nvPr/>
        </p:nvSpPr>
        <p:spPr>
          <a:xfrm>
            <a:off x="1976841" y="5905028"/>
            <a:ext cx="3616311"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Promotes contributions from popular nodes</a:t>
            </a:r>
          </a:p>
        </p:txBody>
      </p:sp>
      <p:sp>
        <p:nvSpPr>
          <p:cNvPr id="6" name="TextBox 5">
            <a:extLst>
              <a:ext uri="{FF2B5EF4-FFF2-40B4-BE49-F238E27FC236}">
                <a16:creationId xmlns:a16="http://schemas.microsoft.com/office/drawing/2014/main" id="{42E78851-975A-A24C-B322-1AB8522CB871}"/>
              </a:ext>
            </a:extLst>
          </p:cNvPr>
          <p:cNvSpPr txBox="1"/>
          <p:nvPr/>
        </p:nvSpPr>
        <p:spPr>
          <a:xfrm>
            <a:off x="7414693" y="5905028"/>
            <a:ext cx="2106346"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Promotes popular nodes</a:t>
            </a:r>
          </a:p>
        </p:txBody>
      </p:sp>
    </p:spTree>
    <p:extLst>
      <p:ext uri="{BB962C8B-B14F-4D97-AF65-F5344CB8AC3E}">
        <p14:creationId xmlns:p14="http://schemas.microsoft.com/office/powerpoint/2010/main" val="28480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E432-F720-B149-8DE8-41FE5BB5C4A5}"/>
              </a:ext>
            </a:extLst>
          </p:cNvPr>
          <p:cNvSpPr>
            <a:spLocks noGrp="1"/>
          </p:cNvSpPr>
          <p:nvPr>
            <p:ph type="title"/>
          </p:nvPr>
        </p:nvSpPr>
        <p:spPr/>
        <p:txBody>
          <a:bodyPr/>
          <a:lstStyle/>
          <a:p>
            <a:r>
              <a:rPr lang="en-US"/>
              <a:t>Some Results</a:t>
            </a:r>
          </a:p>
        </p:txBody>
      </p:sp>
      <p:pic>
        <p:nvPicPr>
          <p:cNvPr id="6" name="Content Placeholder 5">
            <a:extLst>
              <a:ext uri="{FF2B5EF4-FFF2-40B4-BE49-F238E27FC236}">
                <a16:creationId xmlns:a16="http://schemas.microsoft.com/office/drawing/2014/main" id="{47175AAD-4E65-6044-AFFB-B347F21593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0028" y="2952700"/>
            <a:ext cx="10608804" cy="1512168"/>
          </a:xfrm>
        </p:spPr>
      </p:pic>
      <p:sp>
        <p:nvSpPr>
          <p:cNvPr id="4" name="Footer Placeholder 3">
            <a:extLst>
              <a:ext uri="{FF2B5EF4-FFF2-40B4-BE49-F238E27FC236}">
                <a16:creationId xmlns:a16="http://schemas.microsoft.com/office/drawing/2014/main" id="{C8B02A55-717E-0D4A-88E5-5A2AB0C8F2D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7" name="TextBox 6">
            <a:extLst>
              <a:ext uri="{FF2B5EF4-FFF2-40B4-BE49-F238E27FC236}">
                <a16:creationId xmlns:a16="http://schemas.microsoft.com/office/drawing/2014/main" id="{3E9670B5-CD65-9B46-9180-AC08A385812B}"/>
              </a:ext>
            </a:extLst>
          </p:cNvPr>
          <p:cNvSpPr txBox="1"/>
          <p:nvPr/>
        </p:nvSpPr>
        <p:spPr>
          <a:xfrm>
            <a:off x="9677531" y="2791117"/>
            <a:ext cx="1412567" cy="323165"/>
          </a:xfrm>
          <a:prstGeom prst="rect">
            <a:avLst/>
          </a:prstGeom>
          <a:noFill/>
        </p:spPr>
        <p:txBody>
          <a:bodyPr wrap="none" rtlCol="0">
            <a:spAutoFit/>
          </a:bodyPr>
          <a:lstStyle/>
          <a:p>
            <a:r>
              <a:rPr lang="en-US"/>
              <a:t>With popularity</a:t>
            </a:r>
          </a:p>
        </p:txBody>
      </p:sp>
      <p:sp>
        <p:nvSpPr>
          <p:cNvPr id="8" name="TextBox 7">
            <a:extLst>
              <a:ext uri="{FF2B5EF4-FFF2-40B4-BE49-F238E27FC236}">
                <a16:creationId xmlns:a16="http://schemas.microsoft.com/office/drawing/2014/main" id="{45D9CAFA-7383-E04B-BB7A-F85242D48A31}"/>
              </a:ext>
            </a:extLst>
          </p:cNvPr>
          <p:cNvSpPr txBox="1"/>
          <p:nvPr/>
        </p:nvSpPr>
        <p:spPr>
          <a:xfrm>
            <a:off x="8470878" y="2320038"/>
            <a:ext cx="1678666" cy="323165"/>
          </a:xfrm>
          <a:prstGeom prst="rect">
            <a:avLst/>
          </a:prstGeom>
          <a:noFill/>
        </p:spPr>
        <p:txBody>
          <a:bodyPr wrap="none" rtlCol="0">
            <a:spAutoFit/>
          </a:bodyPr>
          <a:lstStyle/>
          <a:p>
            <a:r>
              <a:rPr lang="en-US"/>
              <a:t>Without popularity</a:t>
            </a:r>
          </a:p>
        </p:txBody>
      </p:sp>
      <p:sp>
        <p:nvSpPr>
          <p:cNvPr id="9" name="TextBox 8">
            <a:extLst>
              <a:ext uri="{FF2B5EF4-FFF2-40B4-BE49-F238E27FC236}">
                <a16:creationId xmlns:a16="http://schemas.microsoft.com/office/drawing/2014/main" id="{44F3ECF1-BD25-E542-8591-F18070047CCB}"/>
              </a:ext>
            </a:extLst>
          </p:cNvPr>
          <p:cNvSpPr txBox="1"/>
          <p:nvPr/>
        </p:nvSpPr>
        <p:spPr>
          <a:xfrm>
            <a:off x="4036113" y="2687952"/>
            <a:ext cx="1374672" cy="323165"/>
          </a:xfrm>
          <a:prstGeom prst="rect">
            <a:avLst/>
          </a:prstGeom>
          <a:noFill/>
        </p:spPr>
        <p:txBody>
          <a:bodyPr wrap="none" rtlCol="0">
            <a:spAutoFit/>
          </a:bodyPr>
          <a:lstStyle/>
          <a:p>
            <a:r>
              <a:rPr lang="en-US"/>
              <a:t>Other methods</a:t>
            </a:r>
          </a:p>
        </p:txBody>
      </p:sp>
      <p:sp>
        <p:nvSpPr>
          <p:cNvPr id="10" name="TextBox 9">
            <a:extLst>
              <a:ext uri="{FF2B5EF4-FFF2-40B4-BE49-F238E27FC236}">
                <a16:creationId xmlns:a16="http://schemas.microsoft.com/office/drawing/2014/main" id="{53E1AE4D-F127-EA43-A381-937751A84C40}"/>
              </a:ext>
            </a:extLst>
          </p:cNvPr>
          <p:cNvSpPr txBox="1"/>
          <p:nvPr/>
        </p:nvSpPr>
        <p:spPr>
          <a:xfrm>
            <a:off x="827063" y="5188371"/>
            <a:ext cx="9937104"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Micro = </a:t>
            </a:r>
            <a:r>
              <a:rPr lang="en-GB" sz="2800" dirty="0">
                <a:latin typeface="Calibri" panose="020F0502020204030204" pitchFamily="34" charset="0"/>
                <a:cs typeface="Calibri" panose="020F0502020204030204" pitchFamily="34" charset="0"/>
              </a:rPr>
              <a:t>fraction of correctly disambiguated entities</a:t>
            </a:r>
          </a:p>
          <a:p>
            <a:r>
              <a:rPr lang="en-GB" sz="2800" dirty="0">
                <a:latin typeface="Calibri" panose="020F0502020204030204" pitchFamily="34" charset="0"/>
                <a:cs typeface="Calibri" panose="020F0502020204030204" pitchFamily="34" charset="0"/>
              </a:rPr>
              <a:t>Macro = proportion of textual mentions, correctly disambiguated per entity, averaged over all entities</a:t>
            </a:r>
          </a:p>
        </p:txBody>
      </p:sp>
      <p:sp>
        <p:nvSpPr>
          <p:cNvPr id="11" name="TextBox 10">
            <a:extLst>
              <a:ext uri="{FF2B5EF4-FFF2-40B4-BE49-F238E27FC236}">
                <a16:creationId xmlns:a16="http://schemas.microsoft.com/office/drawing/2014/main" id="{4A346AE2-6773-6A42-861C-8839EF6CB469}"/>
              </a:ext>
            </a:extLst>
          </p:cNvPr>
          <p:cNvSpPr txBox="1"/>
          <p:nvPr/>
        </p:nvSpPr>
        <p:spPr>
          <a:xfrm>
            <a:off x="6587703" y="2710326"/>
            <a:ext cx="1359668" cy="323165"/>
          </a:xfrm>
          <a:prstGeom prst="rect">
            <a:avLst/>
          </a:prstGeom>
          <a:noFill/>
        </p:spPr>
        <p:txBody>
          <a:bodyPr wrap="none" rtlCol="0">
            <a:spAutoFit/>
          </a:bodyPr>
          <a:lstStyle/>
          <a:p>
            <a:r>
              <a:rPr lang="en-US"/>
              <a:t>Uses pageRank</a:t>
            </a:r>
          </a:p>
        </p:txBody>
      </p:sp>
    </p:spTree>
    <p:extLst>
      <p:ext uri="{BB962C8B-B14F-4D97-AF65-F5344CB8AC3E}">
        <p14:creationId xmlns:p14="http://schemas.microsoft.com/office/powerpoint/2010/main" val="3674100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7DE0-3EE2-6F44-BC26-5C387C411B34}"/>
              </a:ext>
            </a:extLst>
          </p:cNvPr>
          <p:cNvSpPr>
            <a:spLocks noGrp="1"/>
          </p:cNvSpPr>
          <p:nvPr>
            <p:ph type="title"/>
          </p:nvPr>
        </p:nvSpPr>
        <p:spPr/>
        <p:txBody>
          <a:bodyPr/>
          <a:lstStyle/>
          <a:p>
            <a:r>
              <a:rPr lang="en-US"/>
              <a:t>Which is false?</a:t>
            </a:r>
          </a:p>
        </p:txBody>
      </p:sp>
      <p:sp>
        <p:nvSpPr>
          <p:cNvPr id="3" name="Content Placeholder 2">
            <a:extLst>
              <a:ext uri="{FF2B5EF4-FFF2-40B4-BE49-F238E27FC236}">
                <a16:creationId xmlns:a16="http://schemas.microsoft.com/office/drawing/2014/main" id="{F278F503-7A3D-CA48-880F-5542F99E6A1E}"/>
              </a:ext>
            </a:extLst>
          </p:cNvPr>
          <p:cNvSpPr>
            <a:spLocks noGrp="1"/>
          </p:cNvSpPr>
          <p:nvPr>
            <p:ph idx="1"/>
          </p:nvPr>
        </p:nvSpPr>
        <p:spPr/>
        <p:txBody>
          <a:bodyPr/>
          <a:lstStyle/>
          <a:p>
            <a:endParaRPr lang="en-US"/>
          </a:p>
          <a:p>
            <a:pPr marL="514350" indent="-514350">
              <a:buAutoNum type="alphaUcPeriod"/>
            </a:pPr>
            <a:r>
              <a:rPr lang="en-US"/>
              <a:t>Entity disambiguation addresses the problem of synonyms</a:t>
            </a:r>
          </a:p>
          <a:p>
            <a:pPr marL="514350" indent="-514350">
              <a:buAutoNum type="alphaUcPeriod"/>
            </a:pPr>
            <a:r>
              <a:rPr lang="en-US"/>
              <a:t>Named entity recognition addresses the problem of synonyms</a:t>
            </a:r>
          </a:p>
          <a:p>
            <a:pPr marL="514350" indent="-514350">
              <a:buAutoNum type="alphaUcPeriod"/>
            </a:pPr>
            <a:r>
              <a:rPr lang="en-US"/>
              <a:t>Entity disambiguation addresses the problem of entity classification</a:t>
            </a:r>
          </a:p>
          <a:p>
            <a:pPr marL="514350" indent="-514350">
              <a:buAutoNum type="alphaUcPeriod"/>
            </a:pPr>
            <a:r>
              <a:rPr lang="en-US"/>
              <a:t>Named entity recognition addresses the problem of entity classification</a:t>
            </a:r>
          </a:p>
        </p:txBody>
      </p:sp>
      <p:sp>
        <p:nvSpPr>
          <p:cNvPr id="4" name="Footer Placeholder 3">
            <a:extLst>
              <a:ext uri="{FF2B5EF4-FFF2-40B4-BE49-F238E27FC236}">
                <a16:creationId xmlns:a16="http://schemas.microsoft.com/office/drawing/2014/main" id="{1532EFC6-4CC3-8247-B2C9-E2BE3353650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1418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474D-0211-1043-9660-4CEC63978EE6}"/>
              </a:ext>
            </a:extLst>
          </p:cNvPr>
          <p:cNvSpPr>
            <a:spLocks noGrp="1"/>
          </p:cNvSpPr>
          <p:nvPr>
            <p:ph type="title"/>
          </p:nvPr>
        </p:nvSpPr>
        <p:spPr/>
        <p:txBody>
          <a:bodyPr/>
          <a:lstStyle/>
          <a:p>
            <a:r>
              <a:rPr lang="en-US"/>
              <a:t>Which nodes cannot contribute to the score of a mention linked to a concept?</a:t>
            </a:r>
          </a:p>
        </p:txBody>
      </p:sp>
      <p:sp>
        <p:nvSpPr>
          <p:cNvPr id="3" name="Content Placeholder 2">
            <a:extLst>
              <a:ext uri="{FF2B5EF4-FFF2-40B4-BE49-F238E27FC236}">
                <a16:creationId xmlns:a16="http://schemas.microsoft.com/office/drawing/2014/main" id="{4FAC5C49-E6D1-624B-A96F-B5A8BA093942}"/>
              </a:ext>
            </a:extLst>
          </p:cNvPr>
          <p:cNvSpPr>
            <a:spLocks noGrp="1"/>
          </p:cNvSpPr>
          <p:nvPr>
            <p:ph idx="1"/>
          </p:nvPr>
        </p:nvSpPr>
        <p:spPr/>
        <p:txBody>
          <a:bodyPr/>
          <a:lstStyle/>
          <a:p>
            <a:pPr marL="514350" indent="-514350">
              <a:buAutoNum type="alphaUcPeriod"/>
            </a:pPr>
            <a:endParaRPr lang="en-US"/>
          </a:p>
          <a:p>
            <a:pPr marL="514350" indent="-514350">
              <a:buAutoNum type="alphaUcPeriod"/>
            </a:pPr>
            <a:r>
              <a:rPr lang="en-US"/>
              <a:t>Other concepts linked to the same mention</a:t>
            </a:r>
          </a:p>
          <a:p>
            <a:pPr marL="514350" indent="-514350">
              <a:buAutoNum type="alphaUcPeriod"/>
            </a:pPr>
            <a:r>
              <a:rPr lang="en-US"/>
              <a:t>Concepts that have in the knowledge graph no outgoing links</a:t>
            </a:r>
          </a:p>
          <a:p>
            <a:pPr marL="514350" indent="-514350">
              <a:buAutoNum type="alphaUcPeriod"/>
            </a:pPr>
            <a:r>
              <a:rPr lang="en-US"/>
              <a:t>Concepts that have in the knowledge graph no incoming links</a:t>
            </a:r>
          </a:p>
          <a:p>
            <a:pPr marL="514350" indent="-514350">
              <a:buAutoNum type="alphaUcPeriod"/>
            </a:pPr>
            <a:r>
              <a:rPr lang="en-US"/>
              <a:t>Concepts with low popularity</a:t>
            </a:r>
          </a:p>
        </p:txBody>
      </p:sp>
      <p:sp>
        <p:nvSpPr>
          <p:cNvPr id="4" name="Footer Placeholder 3">
            <a:extLst>
              <a:ext uri="{FF2B5EF4-FFF2-40B4-BE49-F238E27FC236}">
                <a16:creationId xmlns:a16="http://schemas.microsoft.com/office/drawing/2014/main" id="{FA9F30AD-A084-D243-8613-924247CE25E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582274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1284-8398-4F44-8ED1-107A9B2318AD}"/>
              </a:ext>
            </a:extLst>
          </p:cNvPr>
          <p:cNvSpPr>
            <a:spLocks noGrp="1"/>
          </p:cNvSpPr>
          <p:nvPr>
            <p:ph type="title"/>
          </p:nvPr>
        </p:nvSpPr>
        <p:spPr/>
        <p:txBody>
          <a:bodyPr/>
          <a:lstStyle/>
          <a:p>
            <a:r>
              <a:rPr lang="en-US"/>
              <a:t>2. Label Propagation</a:t>
            </a:r>
          </a:p>
        </p:txBody>
      </p:sp>
      <p:sp>
        <p:nvSpPr>
          <p:cNvPr id="3" name="Text Placeholder 2">
            <a:extLst>
              <a:ext uri="{FF2B5EF4-FFF2-40B4-BE49-F238E27FC236}">
                <a16:creationId xmlns:a16="http://schemas.microsoft.com/office/drawing/2014/main" id="{7E6C618E-AAFE-2742-93ED-A2A11B747B69}"/>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8D42084-4BB5-6740-95A7-B206E120DD44}"/>
              </a:ext>
            </a:extLst>
          </p:cNvPr>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25369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826034-8CC3-F14B-910E-7C160D3F5965}"/>
              </a:ext>
            </a:extLst>
          </p:cNvPr>
          <p:cNvSpPr>
            <a:spLocks noGrp="1"/>
          </p:cNvSpPr>
          <p:nvPr>
            <p:ph type="title"/>
          </p:nvPr>
        </p:nvSpPr>
        <p:spPr/>
        <p:txBody>
          <a:bodyPr/>
          <a:lstStyle/>
          <a:p>
            <a:r>
              <a:rPr lang="en-US"/>
              <a:t>Inferring Attribute Values</a:t>
            </a:r>
          </a:p>
        </p:txBody>
      </p:sp>
      <p:sp>
        <p:nvSpPr>
          <p:cNvPr id="6" name="Content Placeholder 5">
            <a:extLst>
              <a:ext uri="{FF2B5EF4-FFF2-40B4-BE49-F238E27FC236}">
                <a16:creationId xmlns:a16="http://schemas.microsoft.com/office/drawing/2014/main" id="{EA33838A-D80A-D446-95C6-1D06BB996069}"/>
              </a:ext>
            </a:extLst>
          </p:cNvPr>
          <p:cNvSpPr>
            <a:spLocks noGrp="1"/>
          </p:cNvSpPr>
          <p:nvPr>
            <p:ph idx="1"/>
          </p:nvPr>
        </p:nvSpPr>
        <p:spPr/>
        <p:txBody>
          <a:bodyPr/>
          <a:lstStyle/>
          <a:p>
            <a:r>
              <a:rPr lang="en-US"/>
              <a:t>Example problem: Which users on Twitter have positive or negative emotion towards a topic?</a:t>
            </a:r>
          </a:p>
          <a:p>
            <a:pPr marL="457200" indent="-457200">
              <a:buFontTx/>
              <a:buChar char="-"/>
            </a:pPr>
            <a:r>
              <a:rPr lang="en-US"/>
              <a:t>Users are nodes in a graph (follower network)</a:t>
            </a:r>
          </a:p>
          <a:p>
            <a:pPr marL="457200" indent="-457200">
              <a:buFontTx/>
              <a:buChar char="-"/>
            </a:pPr>
            <a:r>
              <a:rPr lang="en-US"/>
              <a:t>Emotion is an attribute of the node</a:t>
            </a:r>
          </a:p>
          <a:p>
            <a:endParaRPr lang="en-US"/>
          </a:p>
          <a:p>
            <a:r>
              <a:rPr lang="en-US"/>
              <a:t>Potential source of information in the case of Twitter</a:t>
            </a:r>
          </a:p>
          <a:p>
            <a:pPr marL="457200" indent="-457200">
              <a:buFontTx/>
              <a:buChar char="-"/>
            </a:pPr>
            <a:r>
              <a:rPr lang="en-US"/>
              <a:t>Emoticons in tweets: indicate stance of user towards the topic</a:t>
            </a:r>
          </a:p>
          <a:p>
            <a:pPr marL="457200" indent="-457200">
              <a:buFontTx/>
              <a:buChar char="-"/>
            </a:pPr>
            <a:r>
              <a:rPr lang="en-US"/>
              <a:t>Only a (small) fraction of the users is using emoticons</a:t>
            </a:r>
          </a:p>
        </p:txBody>
      </p:sp>
      <p:sp>
        <p:nvSpPr>
          <p:cNvPr id="4" name="Footer Placeholder 3">
            <a:extLst>
              <a:ext uri="{FF2B5EF4-FFF2-40B4-BE49-F238E27FC236}">
                <a16:creationId xmlns:a16="http://schemas.microsoft.com/office/drawing/2014/main" id="{99BFE353-6F36-9343-94B5-AA76E9C60CCC}"/>
              </a:ext>
            </a:extLst>
          </p:cNvPr>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235966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Data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311125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FB29-E9A9-0C4A-ABDA-7C0DFB4A9B29}"/>
              </a:ext>
            </a:extLst>
          </p:cNvPr>
          <p:cNvSpPr>
            <a:spLocks noGrp="1"/>
          </p:cNvSpPr>
          <p:nvPr>
            <p:ph type="title"/>
          </p:nvPr>
        </p:nvSpPr>
        <p:spPr/>
        <p:txBody>
          <a:bodyPr/>
          <a:lstStyle/>
          <a:p>
            <a:r>
              <a:rPr lang="en-US"/>
              <a:t>Propagating Attribute Values</a:t>
            </a:r>
          </a:p>
        </p:txBody>
      </p:sp>
      <p:sp>
        <p:nvSpPr>
          <p:cNvPr id="3" name="Content Placeholder 2">
            <a:extLst>
              <a:ext uri="{FF2B5EF4-FFF2-40B4-BE49-F238E27FC236}">
                <a16:creationId xmlns:a16="http://schemas.microsoft.com/office/drawing/2014/main" id="{20001484-2065-C445-B484-F698D1618109}"/>
              </a:ext>
            </a:extLst>
          </p:cNvPr>
          <p:cNvSpPr>
            <a:spLocks noGrp="1"/>
          </p:cNvSpPr>
          <p:nvPr>
            <p:ph idx="1"/>
          </p:nvPr>
        </p:nvSpPr>
        <p:spPr>
          <a:xfrm>
            <a:off x="214100" y="1540316"/>
            <a:ext cx="10790331" cy="5809192"/>
          </a:xfrm>
        </p:spPr>
        <p:txBody>
          <a:bodyPr/>
          <a:lstStyle/>
          <a:p>
            <a:r>
              <a:rPr lang="en-US"/>
              <a:t>Assumption: nodes that are connected by an edge, have a higher propensity of sharing the attribute of interest</a:t>
            </a:r>
          </a:p>
          <a:p>
            <a:pPr marL="457200" indent="-457200">
              <a:buFont typeface="Arial" panose="020B0604020202020204" pitchFamily="34" charset="0"/>
              <a:buChar char="•"/>
            </a:pPr>
            <a:r>
              <a:rPr lang="en-US"/>
              <a:t>Twitter users following each other, are more likely to share the same emotion towards a topic</a:t>
            </a:r>
          </a:p>
        </p:txBody>
      </p:sp>
      <p:sp>
        <p:nvSpPr>
          <p:cNvPr id="4" name="Footer Placeholder 3">
            <a:extLst>
              <a:ext uri="{FF2B5EF4-FFF2-40B4-BE49-F238E27FC236}">
                <a16:creationId xmlns:a16="http://schemas.microsoft.com/office/drawing/2014/main" id="{C52630B9-8532-6043-AE93-272D3117507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D6688EC5-B7A9-AA4B-9EA5-FF87E668E409}"/>
              </a:ext>
            </a:extLst>
          </p:cNvPr>
          <p:cNvSpPr/>
          <p:nvPr/>
        </p:nvSpPr>
        <p:spPr bwMode="auto">
          <a:xfrm>
            <a:off x="7834480" y="400175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Oval 5">
            <a:extLst>
              <a:ext uri="{FF2B5EF4-FFF2-40B4-BE49-F238E27FC236}">
                <a16:creationId xmlns:a16="http://schemas.microsoft.com/office/drawing/2014/main" id="{83322D8A-EA80-634A-9840-6F0E187FFF16}"/>
              </a:ext>
            </a:extLst>
          </p:cNvPr>
          <p:cNvSpPr/>
          <p:nvPr/>
        </p:nvSpPr>
        <p:spPr bwMode="auto">
          <a:xfrm>
            <a:off x="7258416" y="6224436"/>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a:extLst>
              <a:ext uri="{FF2B5EF4-FFF2-40B4-BE49-F238E27FC236}">
                <a16:creationId xmlns:a16="http://schemas.microsoft.com/office/drawing/2014/main" id="{4BD2D00C-8C58-124F-B30D-84222696B484}"/>
              </a:ext>
            </a:extLst>
          </p:cNvPr>
          <p:cNvSpPr/>
          <p:nvPr/>
        </p:nvSpPr>
        <p:spPr bwMode="auto">
          <a:xfrm>
            <a:off x="5754924" y="5102912"/>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7ECB7CAA-64C7-F441-9B91-945AB5E3DF99}"/>
              </a:ext>
            </a:extLst>
          </p:cNvPr>
          <p:cNvSpPr/>
          <p:nvPr/>
        </p:nvSpPr>
        <p:spPr bwMode="auto">
          <a:xfrm>
            <a:off x="971079" y="5065828"/>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5400" b="0" i="0" u="none" strike="noStrike" cap="none" normalizeH="0" baseline="0">
                <a:ln>
                  <a:noFill/>
                </a:ln>
                <a:solidFill>
                  <a:schemeClr val="tx2"/>
                </a:solidFill>
                <a:effectLst/>
                <a:latin typeface="Tempus Sans ITC" pitchFamily="82" charset="0"/>
              </a:rPr>
              <a:t>?</a:t>
            </a:r>
          </a:p>
        </p:txBody>
      </p:sp>
      <p:pic>
        <p:nvPicPr>
          <p:cNvPr id="10" name="Picture 9">
            <a:extLst>
              <a:ext uri="{FF2B5EF4-FFF2-40B4-BE49-F238E27FC236}">
                <a16:creationId xmlns:a16="http://schemas.microsoft.com/office/drawing/2014/main" id="{830378A3-5662-0C42-BA46-3808CFD2F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9043" y="4345620"/>
            <a:ext cx="1107058" cy="891972"/>
          </a:xfrm>
          <a:prstGeom prst="rect">
            <a:avLst/>
          </a:prstGeom>
        </p:spPr>
      </p:pic>
      <p:pic>
        <p:nvPicPr>
          <p:cNvPr id="12" name="Picture 11">
            <a:extLst>
              <a:ext uri="{FF2B5EF4-FFF2-40B4-BE49-F238E27FC236}">
                <a16:creationId xmlns:a16="http://schemas.microsoft.com/office/drawing/2014/main" id="{64DD238A-3116-E941-A521-E101F1651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004" y="6577996"/>
            <a:ext cx="961008" cy="891461"/>
          </a:xfrm>
          <a:prstGeom prst="rect">
            <a:avLst/>
          </a:prstGeom>
        </p:spPr>
      </p:pic>
      <p:pic>
        <p:nvPicPr>
          <p:cNvPr id="13" name="Picture 12">
            <a:extLst>
              <a:ext uri="{FF2B5EF4-FFF2-40B4-BE49-F238E27FC236}">
                <a16:creationId xmlns:a16="http://schemas.microsoft.com/office/drawing/2014/main" id="{AE1BA9B2-82C7-054D-A0EC-1E52826D8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138" y="5413010"/>
            <a:ext cx="1107058" cy="891972"/>
          </a:xfrm>
          <a:prstGeom prst="rect">
            <a:avLst/>
          </a:prstGeom>
        </p:spPr>
      </p:pic>
      <p:cxnSp>
        <p:nvCxnSpPr>
          <p:cNvPr id="15" name="Straight Arrow Connector 14">
            <a:extLst>
              <a:ext uri="{FF2B5EF4-FFF2-40B4-BE49-F238E27FC236}">
                <a16:creationId xmlns:a16="http://schemas.microsoft.com/office/drawing/2014/main" id="{6F95281A-79AE-A447-9704-89DB28FFEB61}"/>
              </a:ext>
            </a:extLst>
          </p:cNvPr>
          <p:cNvCxnSpPr>
            <a:stCxn id="8" idx="6"/>
            <a:endCxn id="5" idx="2"/>
          </p:cNvCxnSpPr>
          <p:nvPr/>
        </p:nvCxnSpPr>
        <p:spPr bwMode="auto">
          <a:xfrm flipV="1">
            <a:off x="2627263" y="4757840"/>
            <a:ext cx="5207217" cy="1064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3D7357D-999A-B149-A019-2DE2DE27D803}"/>
              </a:ext>
            </a:extLst>
          </p:cNvPr>
          <p:cNvCxnSpPr>
            <a:cxnSpLocks/>
            <a:stCxn id="8" idx="6"/>
            <a:endCxn id="7" idx="2"/>
          </p:cNvCxnSpPr>
          <p:nvPr/>
        </p:nvCxnSpPr>
        <p:spPr bwMode="auto">
          <a:xfrm>
            <a:off x="2627263" y="5821912"/>
            <a:ext cx="3127661" cy="370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95CF857E-1A64-494F-B833-BAA009BB04ED}"/>
              </a:ext>
            </a:extLst>
          </p:cNvPr>
          <p:cNvCxnSpPr>
            <a:cxnSpLocks/>
            <a:stCxn id="8" idx="6"/>
            <a:endCxn id="6" idx="2"/>
          </p:cNvCxnSpPr>
          <p:nvPr/>
        </p:nvCxnSpPr>
        <p:spPr bwMode="auto">
          <a:xfrm>
            <a:off x="2627263" y="5821912"/>
            <a:ext cx="4631153" cy="11586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Oval 23">
            <a:extLst>
              <a:ext uri="{FF2B5EF4-FFF2-40B4-BE49-F238E27FC236}">
                <a16:creationId xmlns:a16="http://schemas.microsoft.com/office/drawing/2014/main" id="{DD9AAF2F-8F1D-3F44-8AF4-B2FB1360E19E}"/>
              </a:ext>
            </a:extLst>
          </p:cNvPr>
          <p:cNvSpPr/>
          <p:nvPr/>
        </p:nvSpPr>
        <p:spPr bwMode="auto">
          <a:xfrm>
            <a:off x="9247875" y="5645951"/>
            <a:ext cx="1656184" cy="15121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pic>
        <p:nvPicPr>
          <p:cNvPr id="25" name="Picture 24">
            <a:extLst>
              <a:ext uri="{FF2B5EF4-FFF2-40B4-BE49-F238E27FC236}">
                <a16:creationId xmlns:a16="http://schemas.microsoft.com/office/drawing/2014/main" id="{8AECDFCF-70EE-2D4B-BED3-D1BFB471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2438" y="5989815"/>
            <a:ext cx="1107058" cy="891972"/>
          </a:xfrm>
          <a:prstGeom prst="rect">
            <a:avLst/>
          </a:prstGeom>
        </p:spPr>
      </p:pic>
      <p:cxnSp>
        <p:nvCxnSpPr>
          <p:cNvPr id="26" name="Straight Arrow Connector 25">
            <a:extLst>
              <a:ext uri="{FF2B5EF4-FFF2-40B4-BE49-F238E27FC236}">
                <a16:creationId xmlns:a16="http://schemas.microsoft.com/office/drawing/2014/main" id="{DF573D8E-45FD-CF42-95A1-39F3913233DC}"/>
              </a:ext>
            </a:extLst>
          </p:cNvPr>
          <p:cNvCxnSpPr>
            <a:cxnSpLocks/>
            <a:stCxn id="8" idx="6"/>
            <a:endCxn id="24" idx="2"/>
          </p:cNvCxnSpPr>
          <p:nvPr/>
        </p:nvCxnSpPr>
        <p:spPr bwMode="auto">
          <a:xfrm>
            <a:off x="2627263" y="5821912"/>
            <a:ext cx="6620612" cy="58012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9" name="TextBox 28">
            <a:extLst>
              <a:ext uri="{FF2B5EF4-FFF2-40B4-BE49-F238E27FC236}">
                <a16:creationId xmlns:a16="http://schemas.microsoft.com/office/drawing/2014/main" id="{4260CB1D-807A-194A-B9FC-401ED5EB3A9A}"/>
              </a:ext>
            </a:extLst>
          </p:cNvPr>
          <p:cNvSpPr txBox="1"/>
          <p:nvPr/>
        </p:nvSpPr>
        <p:spPr>
          <a:xfrm>
            <a:off x="494321" y="6847786"/>
            <a:ext cx="1439689" cy="461665"/>
          </a:xfrm>
          <a:prstGeom prst="rect">
            <a:avLst/>
          </a:prstGeom>
          <a:noFill/>
        </p:spPr>
        <p:txBody>
          <a:bodyPr wrap="none" rtlCol="0">
            <a:spAutoFit/>
          </a:bodyPr>
          <a:lstStyle/>
          <a:p>
            <a:r>
              <a:rPr lang="en-US" sz="2400"/>
              <a:t>Probably: </a:t>
            </a:r>
          </a:p>
        </p:txBody>
      </p:sp>
      <p:pic>
        <p:nvPicPr>
          <p:cNvPr id="30" name="Picture 29">
            <a:extLst>
              <a:ext uri="{FF2B5EF4-FFF2-40B4-BE49-F238E27FC236}">
                <a16:creationId xmlns:a16="http://schemas.microsoft.com/office/drawing/2014/main" id="{7A0D82EC-2277-1640-8CE4-50F7B49C5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638" y="6754018"/>
            <a:ext cx="754074" cy="607568"/>
          </a:xfrm>
          <a:prstGeom prst="rect">
            <a:avLst/>
          </a:prstGeom>
        </p:spPr>
      </p:pic>
    </p:spTree>
    <p:extLst>
      <p:ext uri="{BB962C8B-B14F-4D97-AF65-F5344CB8AC3E}">
        <p14:creationId xmlns:p14="http://schemas.microsoft.com/office/powerpoint/2010/main" val="2172642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3320-83A4-6C43-821C-E7AC7B3663F5}"/>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A1CD89-CF4B-D549-A1B0-EC1AA1FD6644}"/>
                  </a:ext>
                </a:extLst>
              </p:cNvPr>
              <p:cNvSpPr>
                <a:spLocks noGrp="1"/>
              </p:cNvSpPr>
              <p:nvPr>
                <p:ph idx="1"/>
              </p:nvPr>
            </p:nvSpPr>
            <p:spPr/>
            <p:txBody>
              <a:bodyPr/>
              <a:lstStyle/>
              <a:p>
                <a:r>
                  <a:rPr lang="en-US"/>
                  <a:t>Graph </a:t>
                </a:r>
                <a14:m>
                  <m:oMath xmlns:m="http://schemas.openxmlformats.org/officeDocument/2006/math">
                    <m:r>
                      <a:rPr lang="fr-CH" b="0" i="1">
                        <a:latin typeface="Cambria Math" panose="02040503050406030204" pitchFamily="18" charset="0"/>
                      </a:rPr>
                      <m:t>𝐺</m:t>
                    </m:r>
                    <m:r>
                      <a:rPr lang="fr-CH" b="0" i="1">
                        <a:latin typeface="Cambria Math" panose="02040503050406030204" pitchFamily="18" charset="0"/>
                      </a:rPr>
                      <m:t>=</m:t>
                    </m:r>
                    <m:d>
                      <m:dPr>
                        <m:ctrlPr>
                          <a:rPr lang="fr-CH" b="0" i="1">
                            <a:latin typeface="Cambria Math" panose="02040503050406030204" pitchFamily="18" charset="0"/>
                          </a:rPr>
                        </m:ctrlPr>
                      </m:dPr>
                      <m:e>
                        <m:r>
                          <a:rPr lang="fr-CH" b="0" i="1">
                            <a:latin typeface="Cambria Math" panose="02040503050406030204" pitchFamily="18" charset="0"/>
                          </a:rPr>
                          <m:t>𝑉</m:t>
                        </m:r>
                        <m:r>
                          <a:rPr lang="fr-CH" b="0" i="1">
                            <a:latin typeface="Cambria Math" panose="02040503050406030204" pitchFamily="18" charset="0"/>
                          </a:rPr>
                          <m:t>,</m:t>
                        </m:r>
                        <m:r>
                          <a:rPr lang="fr-CH" b="0" i="1">
                            <a:latin typeface="Cambria Math" panose="02040503050406030204" pitchFamily="18" charset="0"/>
                          </a:rPr>
                          <m:t>𝐸</m:t>
                        </m:r>
                      </m:e>
                    </m:d>
                  </m:oMath>
                </a14:m>
                <a:r>
                  <a:rPr lang="en-US"/>
                  <a:t> with vertices </a:t>
                </a:r>
                <a14:m>
                  <m:oMath xmlns:m="http://schemas.openxmlformats.org/officeDocument/2006/math">
                    <m:r>
                      <a:rPr lang="fr-CH" i="1">
                        <a:latin typeface="Cambria Math" panose="02040503050406030204" pitchFamily="18" charset="0"/>
                      </a:rPr>
                      <m:t>𝑉</m:t>
                    </m:r>
                  </m:oMath>
                </a14:m>
                <a:r>
                  <a:rPr lang="en-US"/>
                  <a:t> and Edges </a:t>
                </a:r>
                <a14:m>
                  <m:oMath xmlns:m="http://schemas.openxmlformats.org/officeDocument/2006/math">
                    <m:r>
                      <a:rPr lang="fr-CH" i="1">
                        <a:latin typeface="Cambria Math" panose="02040503050406030204" pitchFamily="18" charset="0"/>
                      </a:rPr>
                      <m:t>𝐸</m:t>
                    </m:r>
                  </m:oMath>
                </a14:m>
                <a:endParaRPr lang="en-US"/>
              </a:p>
              <a:p>
                <a:pPr marL="457200" indent="-457200">
                  <a:buFont typeface="Arial" panose="020B0604020202020204" pitchFamily="34" charset="0"/>
                  <a:buChar char="•"/>
                </a:pPr>
                <a:r>
                  <a:rPr lang="fr-CH" sz="3200"/>
                  <a:t>Label set </a:t>
                </a:r>
                <a14:m>
                  <m:oMath xmlns:m="http://schemas.openxmlformats.org/officeDocument/2006/math">
                    <m:r>
                      <a:rPr lang="fr-CH" sz="3200" i="1">
                        <a:latin typeface="Cambria Math" panose="02040503050406030204" pitchFamily="18" charset="0"/>
                      </a:rPr>
                      <m:t>𝐿</m:t>
                    </m:r>
                  </m:oMath>
                </a14:m>
                <a:r>
                  <a:rPr lang="fr-CH" sz="3200"/>
                  <a:t> of size </a:t>
                </a:r>
                <a14:m>
                  <m:oMath xmlns:m="http://schemas.openxmlformats.org/officeDocument/2006/math">
                    <m:r>
                      <a:rPr lang="fr-CH" sz="3200" i="1">
                        <a:latin typeface="Cambria Math" panose="02040503050406030204" pitchFamily="18" charset="0"/>
                      </a:rPr>
                      <m:t>𝑛</m:t>
                    </m:r>
                  </m:oMath>
                </a14:m>
                <a:r>
                  <a:rPr lang="en-US" sz="3200"/>
                  <a:t> </a:t>
                </a:r>
              </a:p>
              <a:p>
                <a:pPr marL="457200" indent="-457200">
                  <a:buFont typeface="Arial" panose="020B0604020202020204" pitchFamily="34" charset="0"/>
                  <a:buChar char="•"/>
                </a:pPr>
                <a:r>
                  <a:rPr lang="en-US" sz="3200"/>
                  <a:t>Vertices </a:t>
                </a:r>
                <a14:m>
                  <m:oMath xmlns:m="http://schemas.openxmlformats.org/officeDocument/2006/math">
                    <m:r>
                      <a:rPr lang="fr-CH" sz="3200" i="1">
                        <a:latin typeface="Cambria Math" panose="02040503050406030204" pitchFamily="18" charset="0"/>
                      </a:rPr>
                      <m:t>𝑉</m:t>
                    </m:r>
                  </m:oMath>
                </a14:m>
                <a:r>
                  <a:rPr lang="en-US" sz="3200"/>
                  <a:t> have a label from a set </a:t>
                </a:r>
                <a14:m>
                  <m:oMath xmlns:m="http://schemas.openxmlformats.org/officeDocument/2006/math">
                    <m:r>
                      <a:rPr lang="fr-CH" sz="3200" b="0" i="1">
                        <a:latin typeface="Cambria Math" panose="02040503050406030204" pitchFamily="18" charset="0"/>
                      </a:rPr>
                      <m:t>𝐿</m:t>
                    </m:r>
                    <m:r>
                      <a:rPr lang="fr-CH" sz="3200" b="0" i="1">
                        <a:latin typeface="Cambria Math" panose="02040503050406030204" pitchFamily="18" charset="0"/>
                        <a:ea typeface="Cambria Math" panose="02040503050406030204" pitchFamily="18" charset="0"/>
                      </a:rPr>
                      <m:t>∪</m:t>
                    </m:r>
                    <m:d>
                      <m:dPr>
                        <m:begChr m:val="{"/>
                        <m:endChr m:val="}"/>
                        <m:ctrlPr>
                          <a:rPr lang="fr-CH" sz="3200" b="0" i="1">
                            <a:latin typeface="Cambria Math" panose="02040503050406030204" pitchFamily="18" charset="0"/>
                            <a:ea typeface="Cambria Math" panose="02040503050406030204" pitchFamily="18" charset="0"/>
                          </a:rPr>
                        </m:ctrlPr>
                      </m:dPr>
                      <m:e>
                        <m:r>
                          <a:rPr lang="fr-CH" sz="3200" b="0" i="1">
                            <a:latin typeface="Cambria Math" panose="02040503050406030204" pitchFamily="18" charset="0"/>
                            <a:ea typeface="Cambria Math" panose="02040503050406030204" pitchFamily="18" charset="0"/>
                          </a:rPr>
                          <m:t>𝑢𝑛𝑘𝑛𝑜𝑤𝑛</m:t>
                        </m:r>
                      </m:e>
                    </m:d>
                  </m:oMath>
                </a14:m>
                <a:r>
                  <a:rPr lang="en-US" sz="3200"/>
                  <a:t> </a:t>
                </a:r>
              </a:p>
              <a:p>
                <a:pPr marL="457200" indent="-457200">
                  <a:buFont typeface="Arial" panose="020B0604020202020204" pitchFamily="34" charset="0"/>
                  <a:buChar char="•"/>
                </a:pPr>
                <a:r>
                  <a:rPr lang="en-US" sz="3200"/>
                  <a:t>Edges are undirected and unweighted</a:t>
                </a:r>
              </a:p>
              <a:p>
                <a:pPr>
                  <a:spcBef>
                    <a:spcPts val="0"/>
                  </a:spcBef>
                </a:pPr>
                <a:endParaRPr lang="en-US" sz="3200"/>
              </a:p>
              <a:p>
                <a:pPr>
                  <a:spcBef>
                    <a:spcPts val="0"/>
                  </a:spcBef>
                </a:pPr>
                <a:r>
                  <a:rPr lang="en-US" sz="3200"/>
                  <a:t>Objective</a:t>
                </a:r>
              </a:p>
              <a:p>
                <a:pPr marL="457200" indent="-457200">
                  <a:spcBef>
                    <a:spcPts val="0"/>
                  </a:spcBef>
                  <a:buFont typeface="Arial" panose="020B0604020202020204" pitchFamily="34" charset="0"/>
                  <a:buChar char="•"/>
                </a:pPr>
                <a:r>
                  <a:rPr lang="en-US" sz="3200"/>
                  <a:t>Determine for a vertex </a:t>
                </a:r>
                <a14:m>
                  <m:oMath xmlns:m="http://schemas.openxmlformats.org/officeDocument/2006/math">
                    <m:r>
                      <a:rPr lang="fr-CH" sz="3200" i="1">
                        <a:latin typeface="Cambria Math" panose="02040503050406030204" pitchFamily="18" charset="0"/>
                      </a:rPr>
                      <m:t>𝑣</m:t>
                    </m:r>
                  </m:oMath>
                </a14:m>
                <a:r>
                  <a:rPr lang="en-US" sz="3200"/>
                  <a:t> a label vector </a:t>
                </a:r>
                <a14:m>
                  <m:oMath xmlns:m="http://schemas.openxmlformats.org/officeDocument/2006/math">
                    <m:sSub>
                      <m:sSubPr>
                        <m:ctrlPr>
                          <a:rPr lang="en-US" sz="3200" i="1">
                            <a:latin typeface="Cambria Math" panose="02040503050406030204" pitchFamily="18" charset="0"/>
                          </a:rPr>
                        </m:ctrlPr>
                      </m:sSubPr>
                      <m:e>
                        <m:r>
                          <a:rPr lang="fr-CH" sz="3200" b="1" i="1">
                            <a:latin typeface="Cambria Math" panose="02040503050406030204" pitchFamily="18" charset="0"/>
                          </a:rPr>
                          <m:t>𝒍</m:t>
                        </m:r>
                      </m:e>
                      <m:sub>
                        <m:r>
                          <a:rPr lang="fr-CH" sz="3200" i="1">
                            <a:latin typeface="Cambria Math" panose="02040503050406030204" pitchFamily="18" charset="0"/>
                          </a:rPr>
                          <m:t>𝑖𝑛𝑓𝑒𝑟𝑟𝑒𝑑</m:t>
                        </m:r>
                      </m:sub>
                    </m:sSub>
                    <m:d>
                      <m:dPr>
                        <m:ctrlPr>
                          <a:rPr lang="fr-CH" sz="3200" i="1">
                            <a:latin typeface="Cambria Math" panose="02040503050406030204" pitchFamily="18" charset="0"/>
                          </a:rPr>
                        </m:ctrlPr>
                      </m:dPr>
                      <m:e>
                        <m:r>
                          <a:rPr lang="fr-CH" sz="3200" i="1">
                            <a:latin typeface="Cambria Math" panose="02040503050406030204" pitchFamily="18" charset="0"/>
                          </a:rPr>
                          <m:t>𝑣</m:t>
                        </m:r>
                      </m:e>
                    </m:d>
                  </m:oMath>
                </a14:m>
                <a:r>
                  <a:rPr lang="en-US" sz="3200"/>
                  <a:t> </a:t>
                </a:r>
                <a:br>
                  <a:rPr lang="en-US" sz="3200"/>
                </a:br>
                <a:r>
                  <a:rPr lang="en-US" sz="3200"/>
                  <a:t>of size </a:t>
                </a:r>
                <a14:m>
                  <m:oMath xmlns:m="http://schemas.openxmlformats.org/officeDocument/2006/math">
                    <m:r>
                      <a:rPr lang="fr-CH" sz="3200" i="1">
                        <a:latin typeface="Cambria Math" panose="02040503050406030204" pitchFamily="18" charset="0"/>
                      </a:rPr>
                      <m:t>𝑛</m:t>
                    </m:r>
                    <m:r>
                      <a:rPr lang="fr-CH" sz="3200" i="1">
                        <a:latin typeface="Cambria Math" panose="02040503050406030204" pitchFamily="18" charset="0"/>
                      </a:rPr>
                      <m:t>+1</m:t>
                    </m:r>
                  </m:oMath>
                </a14:m>
                <a:endParaRPr lang="en-US" sz="3200"/>
              </a:p>
              <a:p>
                <a:pPr marL="457200" indent="-457200">
                  <a:spcBef>
                    <a:spcPts val="0"/>
                  </a:spcBef>
                  <a:buFont typeface="Arial" panose="020B0604020202020204" pitchFamily="34" charset="0"/>
                  <a:buChar char="•"/>
                </a:pPr>
                <a14:m>
                  <m:oMath xmlns:m="http://schemas.openxmlformats.org/officeDocument/2006/math">
                    <m:sSub>
                      <m:sSubPr>
                        <m:ctrlPr>
                          <a:rPr lang="en-US" sz="3200" i="1">
                            <a:latin typeface="Cambria Math" panose="02040503050406030204" pitchFamily="18" charset="0"/>
                          </a:rPr>
                        </m:ctrlPr>
                      </m:sSubPr>
                      <m:e>
                        <m:r>
                          <a:rPr lang="fr-CH" sz="3200" b="1" i="1">
                            <a:latin typeface="Cambria Math" panose="02040503050406030204" pitchFamily="18" charset="0"/>
                          </a:rPr>
                          <m:t>𝒍</m:t>
                        </m:r>
                      </m:e>
                      <m:sub>
                        <m:r>
                          <a:rPr lang="fr-CH" sz="3200" i="1">
                            <a:latin typeface="Cambria Math" panose="02040503050406030204" pitchFamily="18" charset="0"/>
                          </a:rPr>
                          <m:t>𝑖𝑛𝑓𝑒𝑟𝑟𝑒𝑑</m:t>
                        </m:r>
                      </m:sub>
                    </m:sSub>
                    <m:d>
                      <m:dPr>
                        <m:ctrlPr>
                          <a:rPr lang="fr-CH" sz="3200" i="1">
                            <a:latin typeface="Cambria Math" panose="02040503050406030204" pitchFamily="18" charset="0"/>
                          </a:rPr>
                        </m:ctrlPr>
                      </m:dPr>
                      <m:e>
                        <m:r>
                          <a:rPr lang="fr-CH" sz="3200" i="1">
                            <a:latin typeface="Cambria Math" panose="02040503050406030204" pitchFamily="18" charset="0"/>
                          </a:rPr>
                          <m:t>𝑣</m:t>
                        </m:r>
                      </m:e>
                    </m:d>
                  </m:oMath>
                </a14:m>
                <a:r>
                  <a:rPr lang="en-US" sz="3200"/>
                  <a:t> assigns a label probability</a:t>
                </a:r>
              </a:p>
              <a:p>
                <a:endParaRPr lang="en-US"/>
              </a:p>
            </p:txBody>
          </p:sp>
        </mc:Choice>
        <mc:Fallback xmlns="">
          <p:sp>
            <p:nvSpPr>
              <p:cNvPr id="3" name="Content Placeholder 2">
                <a:extLst>
                  <a:ext uri="{FF2B5EF4-FFF2-40B4-BE49-F238E27FC236}">
                    <a16:creationId xmlns:a16="http://schemas.microsoft.com/office/drawing/2014/main" id="{53A1CD89-CF4B-D549-A1B0-EC1AA1FD6644}"/>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865666-6270-4745-AADD-EAB182073C5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43052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0331-7EAD-304A-A1F1-CEABE7E3CF76}"/>
              </a:ext>
            </a:extLst>
          </p:cNvPr>
          <p:cNvSpPr>
            <a:spLocks noGrp="1"/>
          </p:cNvSpPr>
          <p:nvPr>
            <p:ph type="title"/>
          </p:nvPr>
        </p:nvSpPr>
        <p:spPr/>
        <p:txBody>
          <a:bodyPr/>
          <a:lstStyle/>
          <a:p>
            <a:r>
              <a:rPr lang="en-US"/>
              <a:t>Label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8FA7D-02AE-A549-BF33-25DC770506DD}"/>
                  </a:ext>
                </a:extLst>
              </p:cNvPr>
              <p:cNvSpPr>
                <a:spLocks noGrp="1"/>
              </p:cNvSpPr>
              <p:nvPr>
                <p:ph idx="1"/>
              </p:nvPr>
            </p:nvSpPr>
            <p:spPr/>
            <p:txBody>
              <a:bodyPr/>
              <a:lstStyle/>
              <a:p>
                <a:r>
                  <a:rPr lang="en-US"/>
                  <a:t>We assume that all neighbors excert the same influence on a node</a:t>
                </a:r>
              </a:p>
              <a:p>
                <a:r>
                  <a:rPr lang="en-US"/>
                  <a:t>Thus we would require that</a:t>
                </a:r>
              </a:p>
              <a:p>
                <a:endParaRPr lang="en-US"/>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i="1">
                              <a:latin typeface="Cambria Math" panose="02040503050406030204" pitchFamily="18" charset="0"/>
                            </a:rPr>
                            <m:t>𝑣</m:t>
                          </m:r>
                        </m:e>
                      </m:d>
                      <m:r>
                        <a:rPr lang="fr-CH" sz="3600" b="0" i="1">
                          <a:latin typeface="Cambria Math" panose="02040503050406030204" pitchFamily="18" charset="0"/>
                        </a:rPr>
                        <m:t>=</m:t>
                      </m:r>
                      <m:f>
                        <m:fPr>
                          <m:ctrlPr>
                            <a:rPr lang="fr-CH" sz="3600" b="0" i="1">
                              <a:latin typeface="Cambria Math" panose="02040503050406030204" pitchFamily="18" charset="0"/>
                            </a:rPr>
                          </m:ctrlPr>
                        </m:fPr>
                        <m:num>
                          <m:r>
                            <a:rPr lang="fr-CH" sz="3600" b="0" i="1">
                              <a:latin typeface="Cambria Math" panose="02040503050406030204" pitchFamily="18" charset="0"/>
                            </a:rPr>
                            <m:t>1</m:t>
                          </m:r>
                        </m:num>
                        <m:den>
                          <m:r>
                            <m:rPr>
                              <m:sty m:val="p"/>
                            </m:rPr>
                            <a:rPr lang="fr-CH" sz="3600" b="0" i="0">
                              <a:latin typeface="Cambria Math" panose="02040503050406030204" pitchFamily="18" charset="0"/>
                            </a:rPr>
                            <m:t>deg</m:t>
                          </m:r>
                          <m: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den>
                      </m:f>
                      <m:nary>
                        <m:naryPr>
                          <m:chr m:val="∑"/>
                          <m:supHide m:val="on"/>
                          <m:ctrlPr>
                            <a:rPr lang="fr-CH" sz="3600" b="0" i="1">
                              <a:latin typeface="Cambria Math" panose="02040503050406030204" pitchFamily="18" charset="0"/>
                            </a:rPr>
                          </m:ctrlPr>
                        </m:naryPr>
                        <m:sub>
                          <m:r>
                            <m:rPr>
                              <m:brk m:alnAt="7"/>
                            </m:rPr>
                            <a:rPr lang="fr-CH" sz="3600" b="0" i="1">
                              <a:latin typeface="Cambria Math" panose="02040503050406030204" pitchFamily="18" charset="0"/>
                            </a:rPr>
                            <m:t>(</m:t>
                          </m:r>
                          <m:r>
                            <a:rPr lang="fr-CH" sz="3600" b="0" i="1">
                              <a:latin typeface="Cambria Math" panose="02040503050406030204" pitchFamily="18" charset="0"/>
                            </a:rPr>
                            <m:t>𝑣</m:t>
                          </m:r>
                          <m:r>
                            <a:rPr lang="fr-CH" sz="3600" b="0" i="1">
                              <a:latin typeface="Cambria Math" panose="02040503050406030204" pitchFamily="18" charset="0"/>
                            </a:rPr>
                            <m:t>,</m:t>
                          </m:r>
                          <m:r>
                            <a:rPr lang="fr-CH" sz="3600" b="0" i="1">
                              <a:latin typeface="Cambria Math" panose="02040503050406030204" pitchFamily="18" charset="0"/>
                            </a:rPr>
                            <m:t>𝑤</m:t>
                          </m:r>
                          <m:r>
                            <a:rPr lang="fr-CH" sz="3600" b="0" i="1">
                              <a:latin typeface="Cambria Math" panose="02040503050406030204" pitchFamily="18" charset="0"/>
                            </a:rPr>
                            <m:t>)∈</m:t>
                          </m:r>
                          <m:r>
                            <a:rPr lang="fr-CH" sz="3600" b="0" i="1">
                              <a:latin typeface="Cambria Math" panose="02040503050406030204" pitchFamily="18" charset="0"/>
                              <a:ea typeface="Cambria Math" panose="02040503050406030204" pitchFamily="18" charset="0"/>
                            </a:rPr>
                            <m:t>𝐸</m:t>
                          </m:r>
                        </m:sub>
                        <m:sup/>
                        <m:e>
                          <m:sSub>
                            <m:sSubPr>
                              <m:ctrlPr>
                                <a:rPr lang="en-US" sz="3600" i="1">
                                  <a:latin typeface="Cambria Math" panose="02040503050406030204" pitchFamily="18" charset="0"/>
                                </a:rPr>
                              </m:ctrlPr>
                            </m:sSubPr>
                            <m:e>
                              <m:r>
                                <a:rPr lang="fr-CH" sz="3600" b="1" i="1">
                                  <a:latin typeface="Cambria Math" panose="02040503050406030204" pitchFamily="18" charset="0"/>
                                </a:rPr>
                                <m:t>𝒍</m:t>
                              </m:r>
                            </m:e>
                            <m:sub>
                              <m:r>
                                <a:rPr lang="fr-CH" sz="3600" i="1">
                                  <a:latin typeface="Cambria Math" panose="02040503050406030204" pitchFamily="18" charset="0"/>
                                </a:rPr>
                                <m:t>𝑖𝑛𝑓𝑒𝑟𝑟𝑒𝑑</m:t>
                              </m:r>
                            </m:sub>
                          </m:sSub>
                          <m:d>
                            <m:dPr>
                              <m:ctrlPr>
                                <a:rPr lang="fr-CH" sz="3600" i="1">
                                  <a:latin typeface="Cambria Math" panose="02040503050406030204" pitchFamily="18" charset="0"/>
                                </a:rPr>
                              </m:ctrlPr>
                            </m:dPr>
                            <m:e>
                              <m:r>
                                <a:rPr lang="fr-CH" sz="3600" b="0" i="1">
                                  <a:latin typeface="Cambria Math" panose="02040503050406030204" pitchFamily="18" charset="0"/>
                                </a:rPr>
                                <m:t>𝑤</m:t>
                              </m:r>
                            </m:e>
                          </m:d>
                        </m:e>
                      </m:nary>
                    </m:oMath>
                  </m:oMathPara>
                </a14:m>
                <a:endParaRPr lang="en-US"/>
              </a:p>
              <a:p>
                <a:endParaRPr lang="en-US"/>
              </a:p>
              <a:p>
                <a:r>
                  <a:rPr lang="en-US"/>
                  <a:t>Recursive equation resp. random walk model </a:t>
                </a:r>
                <a:br>
                  <a:rPr lang="en-US"/>
                </a:br>
                <a:r>
                  <a:rPr lang="en-US"/>
                  <a:t>(like PageRank)</a:t>
                </a:r>
              </a:p>
            </p:txBody>
          </p:sp>
        </mc:Choice>
        <mc:Fallback xmlns="">
          <p:sp>
            <p:nvSpPr>
              <p:cNvPr id="3" name="Content Placeholder 2">
                <a:extLst>
                  <a:ext uri="{FF2B5EF4-FFF2-40B4-BE49-F238E27FC236}">
                    <a16:creationId xmlns:a16="http://schemas.microsoft.com/office/drawing/2014/main" id="{E048FA7D-02AE-A549-BF33-25DC770506DD}"/>
                  </a:ext>
                </a:extLst>
              </p:cNvPr>
              <p:cNvSpPr>
                <a:spLocks noGrp="1" noRot="1" noChangeAspect="1" noMove="1" noResize="1" noEditPoints="1" noAdjustHandles="1" noChangeArrowheads="1" noChangeShapeType="1" noTextEdit="1"/>
              </p:cNvSpPr>
              <p:nvPr>
                <p:ph idx="1"/>
              </p:nvPr>
            </p:nvSpPr>
            <p:spPr>
              <a:blipFill>
                <a:blip r:embed="rId3"/>
                <a:stretch>
                  <a:fillRect l="-1293" t="-1310" b="-1244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832E247-3FC2-B04F-81CB-095D637E6A9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72145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26E9-34CF-7B48-85C4-D48487B117E0}"/>
              </a:ext>
            </a:extLst>
          </p:cNvPr>
          <p:cNvSpPr>
            <a:spLocks noGrp="1"/>
          </p:cNvSpPr>
          <p:nvPr>
            <p:ph type="title"/>
          </p:nvPr>
        </p:nvSpPr>
        <p:spPr/>
        <p:txBody>
          <a:bodyPr/>
          <a:lstStyle/>
          <a:p>
            <a:r>
              <a:rPr lang="en-US"/>
              <a:t>Adding Pre-existing Knowledge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CE96F5-EB69-9644-BCB4-655BDB63F39B}"/>
                  </a:ext>
                </a:extLst>
              </p:cNvPr>
              <p:cNvSpPr>
                <a:spLocks noGrp="1"/>
              </p:cNvSpPr>
              <p:nvPr>
                <p:ph idx="1"/>
              </p:nvPr>
            </p:nvSpPr>
            <p:spPr/>
            <p:txBody>
              <a:bodyPr/>
              <a:lstStyle/>
              <a:p>
                <a:r>
                  <a:rPr lang="en-US"/>
                  <a:t>Initial knowledge on labels</a:t>
                </a:r>
              </a:p>
              <a:p>
                <a:endParaRPr lang="en-US"/>
              </a:p>
              <a:p>
                <a:r>
                  <a:rPr lang="en-US"/>
                  <a:t>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a:t>
                </a:r>
                <a14:m>
                  <m:oMath xmlns:m="http://schemas.openxmlformats.org/officeDocument/2006/math">
                    <m:r>
                      <a:rPr lang="fr-CH" sz="2800" i="1">
                        <a:latin typeface="Cambria Math" panose="02040503050406030204" pitchFamily="18" charset="0"/>
                      </a:rPr>
                      <m:t>1</m:t>
                    </m:r>
                  </m:oMath>
                </a14:m>
                <a:r>
                  <a:rPr lang="en-US" sz="2800"/>
                  <a:t> for label if known for </a:t>
                </a:r>
                <a14:m>
                  <m:oMath xmlns:m="http://schemas.openxmlformats.org/officeDocument/2006/math">
                    <m:r>
                      <a:rPr lang="fr-CH" sz="2800" i="1">
                        <a:latin typeface="Cambria Math" panose="02040503050406030204" pitchFamily="18" charset="0"/>
                      </a:rPr>
                      <m:t>𝑣</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𝑉</m:t>
                    </m:r>
                  </m:oMath>
                </a14:m>
                <a:r>
                  <a:rPr lang="en-US" sz="2800"/>
                  <a:t> </a:t>
                </a:r>
              </a:p>
              <a:p>
                <a:endParaRPr lang="en-US" sz="3200"/>
              </a:p>
              <a:p>
                <a:r>
                  <a:rPr lang="en-US" sz="3200"/>
                  <a:t>Unknown labels</a:t>
                </a:r>
              </a:p>
              <a:p>
                <a:pPr lvl="1"/>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en-US" sz="2800"/>
                  <a:t> is a vector of size </a:t>
                </a:r>
                <a14:m>
                  <m:oMath xmlns:m="http://schemas.openxmlformats.org/officeDocument/2006/math">
                    <m:r>
                      <a:rPr lang="fr-CH" sz="2800" i="1">
                        <a:latin typeface="Cambria Math" panose="02040503050406030204" pitchFamily="18" charset="0"/>
                      </a:rPr>
                      <m:t>𝑛</m:t>
                    </m:r>
                    <m:r>
                      <a:rPr lang="fr-CH" sz="2800" i="1">
                        <a:latin typeface="Cambria Math" panose="02040503050406030204" pitchFamily="18" charset="0"/>
                      </a:rPr>
                      <m:t>+1</m:t>
                    </m:r>
                  </m:oMath>
                </a14:m>
                <a:endParaRPr lang="fr-CH" sz="2800"/>
              </a:p>
              <a:p>
                <a:pPr lvl="1"/>
                <a:r>
                  <a:rPr lang="en-US" sz="2800"/>
                  <a:t>assigns weight 1 for label </a:t>
                </a:r>
                <a14:m>
                  <m:oMath xmlns:m="http://schemas.openxmlformats.org/officeDocument/2006/math">
                    <m:r>
                      <a:rPr lang="fr-CH" sz="2800" i="1">
                        <a:latin typeface="Cambria Math" panose="02040503050406030204" pitchFamily="18" charset="0"/>
                        <a:ea typeface="Cambria Math" panose="02040503050406030204" pitchFamily="18" charset="0"/>
                      </a:rPr>
                      <m:t>𝑢𝑛𝑘𝑛𝑜𝑤𝑛</m:t>
                    </m:r>
                  </m:oMath>
                </a14:m>
                <a:endParaRPr lang="en-US" sz="2800"/>
              </a:p>
              <a:p>
                <a:endParaRPr lang="en-US"/>
              </a:p>
            </p:txBody>
          </p:sp>
        </mc:Choice>
        <mc:Fallback xmlns="">
          <p:sp>
            <p:nvSpPr>
              <p:cNvPr id="3" name="Content Placeholder 2">
                <a:extLst>
                  <a:ext uri="{FF2B5EF4-FFF2-40B4-BE49-F238E27FC236}">
                    <a16:creationId xmlns:a16="http://schemas.microsoft.com/office/drawing/2014/main" id="{E0CE96F5-EB69-9644-BCB4-655BDB63F39B}"/>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4C7E016-C31F-BE4B-BCDF-CBB1F36F152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86717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4211-CA74-9544-A4C6-D4DA275A13F4}"/>
              </a:ext>
            </a:extLst>
          </p:cNvPr>
          <p:cNvSpPr>
            <a:spLocks noGrp="1"/>
          </p:cNvSpPr>
          <p:nvPr>
            <p:ph type="title"/>
          </p:nvPr>
        </p:nvSpPr>
        <p:spPr/>
        <p:txBody>
          <a:bodyPr/>
          <a:lstStyle/>
          <a:p>
            <a:r>
              <a:rPr lang="en-US"/>
              <a:t>Label Propagation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C0B111-BE2C-9D40-B3E1-6C49E7530BDA}"/>
                  </a:ext>
                </a:extLst>
              </p:cNvPr>
              <p:cNvSpPr>
                <a:spLocks noGrp="1"/>
              </p:cNvSpPr>
              <p:nvPr>
                <p:ph idx="1"/>
              </p:nvPr>
            </p:nvSpPr>
            <p:spPr>
              <a:xfrm>
                <a:off x="233048" y="1549485"/>
                <a:ext cx="11646215" cy="5809192"/>
              </a:xfrm>
            </p:spPr>
            <p:txBody>
              <a:bodyPr/>
              <a:lstStyle/>
              <a:p>
                <a:endParaRPr lang="en-US" sz="2800"/>
              </a:p>
              <a:p>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b="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oMath>
                </a14:m>
                <a:r>
                  <a:rPr lang="fr-CH" sz="2800"/>
                  <a:t> for nodes with known labels, otherwise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𝑢𝑛𝑘𝑛𝑜𝑤𝑛</m:t>
                        </m:r>
                      </m:sub>
                    </m:sSub>
                  </m:oMath>
                </a14:m>
                <a:r>
                  <a:rPr lang="fr-CH" sz="2800"/>
                  <a:t> </a:t>
                </a:r>
              </a:p>
              <a:p>
                <a:endParaRPr lang="en-US" sz="2800">
                  <a:latin typeface="Courier" pitchFamily="2" charset="0"/>
                </a:endParaRPr>
              </a:p>
              <a:p>
                <a:r>
                  <a:rPr lang="en-US" sz="2800">
                    <a:latin typeface="Courier" pitchFamily="2" charset="0"/>
                  </a:rPr>
                  <a:t>while not converged</a:t>
                </a:r>
              </a:p>
              <a:p>
                <a:r>
                  <a:rPr lang="en-US" sz="280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i="1">
                        <a:latin typeface="Cambria Math" panose="02040503050406030204" pitchFamily="18" charset="0"/>
                      </a:rPr>
                      <m:t>=</m:t>
                    </m:r>
                    <m:f>
                      <m:fPr>
                        <m:ctrlPr>
                          <a:rPr lang="fr-CH" sz="2800" i="1">
                            <a:latin typeface="Cambria Math" panose="02040503050406030204" pitchFamily="18" charset="0"/>
                          </a:rPr>
                        </m:ctrlPr>
                      </m:fPr>
                      <m:num>
                        <m:r>
                          <a:rPr lang="fr-CH" sz="2800" i="1">
                            <a:latin typeface="Cambria Math" panose="02040503050406030204" pitchFamily="18" charset="0"/>
                          </a:rPr>
                          <m:t>1</m:t>
                        </m:r>
                      </m:num>
                      <m:den>
                        <m:r>
                          <m:rPr>
                            <m:sty m:val="p"/>
                          </m:rPr>
                          <a:rPr lang="fr-CH" sz="2800">
                            <a:latin typeface="Cambria Math" panose="02040503050406030204" pitchFamily="18" charset="0"/>
                          </a:rPr>
                          <m:t>deg</m:t>
                        </m:r>
                        <m: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den>
                    </m:f>
                    <m:nary>
                      <m:naryPr>
                        <m:chr m:val="∑"/>
                        <m:supHide m:val="on"/>
                        <m:ctrlPr>
                          <a:rPr lang="fr-CH" sz="2800" i="1">
                            <a:latin typeface="Cambria Math" panose="02040503050406030204" pitchFamily="18" charset="0"/>
                          </a:rPr>
                        </m:ctrlPr>
                      </m:naryPr>
                      <m:sub>
                        <m:r>
                          <m:rPr>
                            <m:brk m:alnAt="7"/>
                          </m:rPr>
                          <a:rPr lang="fr-CH" sz="2800" i="1">
                            <a:latin typeface="Cambria Math" panose="02040503050406030204" pitchFamily="18" charset="0"/>
                          </a:rPr>
                          <m:t>(</m:t>
                        </m:r>
                        <m:r>
                          <a:rPr lang="fr-CH" sz="2800" i="1">
                            <a:latin typeface="Cambria Math" panose="02040503050406030204" pitchFamily="18" charset="0"/>
                          </a:rPr>
                          <m:t>𝑣</m:t>
                        </m:r>
                        <m:r>
                          <a:rPr lang="fr-CH" sz="2800" i="1">
                            <a:latin typeface="Cambria Math" panose="02040503050406030204" pitchFamily="18" charset="0"/>
                          </a:rPr>
                          <m:t>,</m:t>
                        </m:r>
                        <m:r>
                          <a:rPr lang="fr-CH" sz="2800" i="1">
                            <a:latin typeface="Cambria Math" panose="02040503050406030204" pitchFamily="18" charset="0"/>
                          </a:rPr>
                          <m:t>𝑤</m:t>
                        </m:r>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𝐸</m:t>
                        </m:r>
                      </m:sub>
                      <m:sup/>
                      <m:e>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𝑤</m:t>
                            </m:r>
                          </m:e>
                        </m:d>
                      </m:e>
                    </m:nary>
                    <m:r>
                      <a:rPr lang="fr-CH" sz="2800" i="1">
                        <a:latin typeface="Cambria Math" panose="02040503050406030204" pitchFamily="18" charset="0"/>
                      </a:rPr>
                      <m:t> </m:t>
                    </m:r>
                  </m:oMath>
                </a14:m>
                <a:endParaRPr lang="en-US" sz="2800"/>
              </a:p>
              <a:p>
                <a:r>
                  <a:rPr lang="en-US" sz="2800"/>
                  <a:t>	</a:t>
                </a:r>
                <a14:m>
                  <m:oMath xmlns:m="http://schemas.openxmlformats.org/officeDocument/2006/math">
                    <m:sSub>
                      <m:sSubPr>
                        <m:ctrlPr>
                          <a:rPr lang="en-US" sz="2800" i="1">
                            <a:latin typeface="Cambria Math" panose="02040503050406030204" pitchFamily="18" charset="0"/>
                          </a:rPr>
                        </m:ctrlPr>
                      </m:sSubPr>
                      <m:e>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0">
                        <a:latin typeface="Cambria Math" panose="02040503050406030204" pitchFamily="18" charset="0"/>
                      </a:rPr>
                      <m:t>=</m:t>
                    </m:r>
                    <m:r>
                      <a:rPr lang="fr-CH" sz="2800" b="0" i="1">
                        <a:latin typeface="Cambria Math" panose="02040503050406030204" pitchFamily="18" charset="0"/>
                      </a:rPr>
                      <m:t>      </m:t>
                    </m:r>
                    <m:sSubSup>
                      <m:sSubSupPr>
                        <m:ctrlPr>
                          <a:rPr lang="fr-CH" sz="2800" b="0" i="1">
                            <a:latin typeface="Cambria Math" panose="02040503050406030204" pitchFamily="18" charset="0"/>
                          </a:rPr>
                        </m:ctrlPr>
                      </m:sSubSupPr>
                      <m:e>
                        <m:r>
                          <a:rPr lang="fr-CH" sz="2800" b="0" i="1">
                            <a:latin typeface="Cambria Math" panose="02040503050406030204" pitchFamily="18" charset="0"/>
                          </a:rPr>
                          <m:t>𝑝</m:t>
                        </m:r>
                      </m:e>
                      <m:sub>
                        <m:r>
                          <a:rPr lang="fr-CH" sz="2800" b="0" i="1">
                            <a:latin typeface="Cambria Math" panose="02040503050406030204" pitchFamily="18" charset="0"/>
                          </a:rPr>
                          <m:t>𝑣</m:t>
                        </m:r>
                      </m:sub>
                      <m:sup>
                        <m:r>
                          <a:rPr lang="fr-CH" sz="2800" b="0" i="1">
                            <a:latin typeface="Cambria Math" panose="02040503050406030204" pitchFamily="18" charset="0"/>
                          </a:rPr>
                          <m:t>𝑖𝑛𝑗</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𝑎𝑝𝑟𝑖𝑜𝑟𝑖</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a:t>		</a:t>
                </a:r>
                <a:r>
                  <a:rPr lang="en-US" sz="2800"/>
                  <a:t> // inject apriori knowledge</a:t>
                </a:r>
                <a:br>
                  <a:rPr lang="fr-CH" sz="2800"/>
                </a:br>
                <a:r>
                  <a:rPr lang="fr-CH" sz="280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𝑐𝑜𝑛</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i="1">
                            <a:latin typeface="Cambria Math" panose="02040503050406030204" pitchFamily="18" charset="0"/>
                          </a:rPr>
                          <m:t>𝑖𝑛𝑓𝑒𝑟𝑟𝑒𝑑</m:t>
                        </m:r>
                      </m:sub>
                    </m:sSub>
                    <m:d>
                      <m:dPr>
                        <m:ctrlPr>
                          <a:rPr lang="fr-CH" sz="2800" i="1">
                            <a:latin typeface="Cambria Math" panose="02040503050406030204" pitchFamily="18" charset="0"/>
                          </a:rPr>
                        </m:ctrlPr>
                      </m:dPr>
                      <m:e>
                        <m:r>
                          <a:rPr lang="fr-CH" sz="2800" i="1">
                            <a:latin typeface="Cambria Math" panose="02040503050406030204" pitchFamily="18" charset="0"/>
                          </a:rPr>
                          <m:t>𝑣</m:t>
                        </m:r>
                      </m:e>
                    </m:d>
                    <m:r>
                      <a:rPr lang="fr-CH" sz="2800" b="0" i="1">
                        <a:latin typeface="Cambria Math" panose="02040503050406030204" pitchFamily="18" charset="0"/>
                      </a:rPr>
                      <m:t>+</m:t>
                    </m:r>
                  </m:oMath>
                </a14:m>
                <a:r>
                  <a:rPr lang="fr-CH" sz="2800" b="0"/>
                  <a:t>	</a:t>
                </a:r>
                <a:r>
                  <a:rPr lang="en-US" sz="2800"/>
                  <a:t> // infer from neighbors</a:t>
                </a:r>
                <a:endParaRPr lang="fr-CH" sz="2800" b="0"/>
              </a:p>
              <a:p>
                <a:r>
                  <a:rPr lang="en-US" sz="280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b="0" i="1">
                            <a:latin typeface="Cambria Math" panose="02040503050406030204" pitchFamily="18" charset="0"/>
                          </a:rPr>
                          <m:t>𝑎𝑏𝑎</m:t>
                        </m:r>
                      </m:sup>
                    </m:sSubSup>
                    <m:sSub>
                      <m:sSubPr>
                        <m:ctrlPr>
                          <a:rPr lang="en-US" sz="2800" i="1">
                            <a:latin typeface="Cambria Math" panose="02040503050406030204" pitchFamily="18" charset="0"/>
                          </a:rPr>
                        </m:ctrlPr>
                      </m:sSubPr>
                      <m:e>
                        <m:r>
                          <a:rPr lang="fr-CH" sz="2800" b="1" i="1">
                            <a:latin typeface="Cambria Math" panose="02040503050406030204" pitchFamily="18" charset="0"/>
                          </a:rPr>
                          <m:t> </m:t>
                        </m:r>
                        <m:r>
                          <a:rPr lang="fr-CH" sz="2800" b="1" i="1">
                            <a:latin typeface="Cambria Math" panose="02040503050406030204" pitchFamily="18" charset="0"/>
                          </a:rPr>
                          <m:t>𝒍</m:t>
                        </m:r>
                      </m:e>
                      <m:sub>
                        <m:r>
                          <a:rPr lang="fr-CH" sz="2800" b="0" i="1">
                            <a:latin typeface="Cambria Math" panose="02040503050406030204" pitchFamily="18" charset="0"/>
                          </a:rPr>
                          <m:t>𝑢𝑛𝑘𝑛𝑜𝑤𝑛</m:t>
                        </m:r>
                      </m:sub>
                    </m:sSub>
                  </m:oMath>
                </a14:m>
                <a:r>
                  <a:rPr lang="en-US" sz="2800"/>
                  <a:t>	 	// stop</a:t>
                </a:r>
              </a:p>
              <a:p>
                <a:endParaRPr lang="en-US" sz="2800"/>
              </a:p>
              <a:p>
                <a:r>
                  <a:rPr lang="en-US" sz="2800"/>
                  <a:t>The probabilities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𝑖𝑛𝑗</m:t>
                        </m:r>
                      </m:sup>
                    </m:sSubSup>
                  </m:oMath>
                </a14:m>
                <a:r>
                  <a:rPr lang="en-US" sz="280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𝑐𝑜𝑛</m:t>
                        </m:r>
                      </m:sup>
                    </m:sSubSup>
                  </m:oMath>
                </a14:m>
                <a:r>
                  <a:rPr lang="en-US" sz="2800"/>
                  <a:t> and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panose="02040503050406030204" pitchFamily="18" charset="0"/>
                          </a:rPr>
                          <m:t>𝑝</m:t>
                        </m:r>
                      </m:e>
                      <m:sub>
                        <m:r>
                          <a:rPr lang="fr-CH" sz="2800" i="1">
                            <a:latin typeface="Cambria Math" panose="02040503050406030204" pitchFamily="18" charset="0"/>
                          </a:rPr>
                          <m:t>𝑣</m:t>
                        </m:r>
                      </m:sub>
                      <m:sup>
                        <m:r>
                          <a:rPr lang="fr-CH" sz="2800" i="1">
                            <a:latin typeface="Cambria Math" panose="02040503050406030204" pitchFamily="18" charset="0"/>
                          </a:rPr>
                          <m:t>𝑎𝑏</m:t>
                        </m:r>
                        <m:r>
                          <a:rPr lang="fr-CH" sz="2800" b="0" i="1">
                            <a:latin typeface="Cambria Math" panose="02040503050406030204" pitchFamily="18" charset="0"/>
                          </a:rPr>
                          <m:t>𝑎</m:t>
                        </m:r>
                      </m:sup>
                    </m:sSubSup>
                  </m:oMath>
                </a14:m>
                <a:r>
                  <a:rPr lang="en-US" sz="2800"/>
                  <a:t> can be interpreted as decisions in a random walk</a:t>
                </a:r>
              </a:p>
              <a:p>
                <a:endParaRPr lang="en-US" sz="2800"/>
              </a:p>
              <a:p>
                <a:endParaRPr lang="en-US" sz="2800"/>
              </a:p>
            </p:txBody>
          </p:sp>
        </mc:Choice>
        <mc:Fallback xmlns="">
          <p:sp>
            <p:nvSpPr>
              <p:cNvPr id="3" name="Content Placeholder 2">
                <a:extLst>
                  <a:ext uri="{FF2B5EF4-FFF2-40B4-BE49-F238E27FC236}">
                    <a16:creationId xmlns:a16="http://schemas.microsoft.com/office/drawing/2014/main" id="{65C0B111-BE2C-9D40-B3E1-6C49E7530BDA}"/>
                  </a:ext>
                </a:extLst>
              </p:cNvPr>
              <p:cNvSpPr>
                <a:spLocks noGrp="1" noRot="1" noChangeAspect="1" noMove="1" noResize="1" noEditPoints="1" noAdjustHandles="1" noChangeArrowheads="1" noChangeShapeType="1" noTextEdit="1"/>
              </p:cNvSpPr>
              <p:nvPr>
                <p:ph idx="1"/>
              </p:nvPr>
            </p:nvSpPr>
            <p:spPr>
              <a:xfrm>
                <a:off x="233048" y="1549485"/>
                <a:ext cx="11646215" cy="5809192"/>
              </a:xfrm>
              <a:blipFill>
                <a:blip r:embed="rId3"/>
                <a:stretch>
                  <a:fillRect l="-763" b="-720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5447119-82B1-7441-B6CD-638AFFD312B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24803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D1A6-D1E2-5449-9149-5C649D51AC4E}"/>
              </a:ext>
            </a:extLst>
          </p:cNvPr>
          <p:cNvSpPr>
            <a:spLocks noGrp="1"/>
          </p:cNvSpPr>
          <p:nvPr>
            <p:ph type="title"/>
          </p:nvPr>
        </p:nvSpPr>
        <p:spPr/>
        <p:txBody>
          <a:bodyPr/>
          <a:lstStyle/>
          <a:p>
            <a:r>
              <a:rPr lang="en-US"/>
              <a:t>Determining the Probabilities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A1154A-C8D2-474D-9AF0-E1B5C097995F}"/>
                  </a:ext>
                </a:extLst>
              </p:cNvPr>
              <p:cNvSpPr>
                <a:spLocks noGrp="1"/>
              </p:cNvSpPr>
              <p:nvPr>
                <p:ph idx="1"/>
              </p:nvPr>
            </p:nvSpPr>
            <p:spPr/>
            <p:txBody>
              <a:bodyPr/>
              <a:lstStyle/>
              <a:p>
                <a:r>
                  <a:rPr lang="en-US"/>
                  <a:t>Entropy of transition probabilities </a:t>
                </a:r>
                <a14:m>
                  <m:oMath xmlns:m="http://schemas.openxmlformats.org/officeDocument/2006/math">
                    <m:r>
                      <a:rPr lang="fr-CH" b="0" i="1">
                        <a:latin typeface="Cambria Math" panose="02040503050406030204" pitchFamily="18" charset="0"/>
                      </a:rPr>
                      <m:t>𝐻</m:t>
                    </m:r>
                    <m:d>
                      <m:dPr>
                        <m:ctrlPr>
                          <a:rPr lang="fr-CH" b="0" i="1">
                            <a:latin typeface="Cambria Math" panose="02040503050406030204" pitchFamily="18" charset="0"/>
                          </a:rPr>
                        </m:ctrlPr>
                      </m:dPr>
                      <m:e>
                        <m:r>
                          <a:rPr lang="fr-CH" b="0" i="1">
                            <a:latin typeface="Cambria Math" panose="02040503050406030204" pitchFamily="18" charset="0"/>
                          </a:rPr>
                          <m:t>𝑣</m:t>
                        </m:r>
                      </m:e>
                    </m:d>
                    <m:r>
                      <a:rPr lang="fr-CH" b="0" i="1">
                        <a:latin typeface="Cambria Math" panose="02040503050406030204" pitchFamily="18" charset="0"/>
                      </a:rPr>
                      <m:t>=−</m:t>
                    </m:r>
                    <m:func>
                      <m:funcPr>
                        <m:ctrlPr>
                          <a:rPr lang="fr-CH" b="0" i="1">
                            <a:latin typeface="Cambria Math" panose="02040503050406030204" pitchFamily="18" charset="0"/>
                          </a:rPr>
                        </m:ctrlPr>
                      </m:funcPr>
                      <m:fName>
                        <m:r>
                          <m:rPr>
                            <m:sty m:val="p"/>
                          </m:rPr>
                          <a:rPr lang="fr-CH" b="0" i="0">
                            <a:latin typeface="Cambria Math" panose="02040503050406030204" pitchFamily="18" charset="0"/>
                          </a:rPr>
                          <m:t>log</m:t>
                        </m:r>
                      </m:fName>
                      <m:e>
                        <m:f>
                          <m:fPr>
                            <m:ctrlPr>
                              <a:rPr lang="fr-CH" b="0" i="1">
                                <a:latin typeface="Cambria Math" panose="02040503050406030204" pitchFamily="18" charset="0"/>
                              </a:rPr>
                            </m:ctrlPr>
                          </m:fPr>
                          <m:num>
                            <m:r>
                              <a:rPr lang="fr-CH" b="0" i="1">
                                <a:latin typeface="Cambria Math" panose="02040503050406030204" pitchFamily="18" charset="0"/>
                              </a:rPr>
                              <m:t>1</m:t>
                            </m:r>
                          </m:num>
                          <m:den>
                            <m:r>
                              <m:rPr>
                                <m:sty m:val="p"/>
                              </m:rPr>
                              <a:rPr lang="fr-CH" b="0" i="0">
                                <a:latin typeface="Cambria Math" panose="02040503050406030204" pitchFamily="18" charset="0"/>
                              </a:rPr>
                              <m:t>deg</m:t>
                            </m:r>
                            <m:r>
                              <a:rPr lang="fr-CH" b="0" i="1">
                                <a:latin typeface="Cambria Math" panose="02040503050406030204" pitchFamily="18" charset="0"/>
                              </a:rPr>
                              <m:t>⁡(</m:t>
                            </m:r>
                            <m:r>
                              <a:rPr lang="fr-CH" b="0" i="1">
                                <a:latin typeface="Cambria Math" panose="02040503050406030204" pitchFamily="18" charset="0"/>
                              </a:rPr>
                              <m:t>𝑣</m:t>
                            </m:r>
                            <m:r>
                              <a:rPr lang="fr-CH" b="0" i="1">
                                <a:latin typeface="Cambria Math" panose="02040503050406030204" pitchFamily="18" charset="0"/>
                              </a:rPr>
                              <m:t>)</m:t>
                            </m:r>
                          </m:den>
                        </m:f>
                      </m:e>
                    </m:func>
                  </m:oMath>
                </a14:m>
                <a:endParaRPr lang="en-US"/>
              </a:p>
              <a:p>
                <a:r>
                  <a:rPr lang="en-US" sz="320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𝑐</m:t>
                        </m:r>
                      </m:e>
                      <m:sub>
                        <m:r>
                          <a:rPr lang="fr-CH" sz="3200" b="0" i="1">
                            <a:latin typeface="Cambria Math" panose="02040503050406030204" pitchFamily="18" charset="0"/>
                          </a:rPr>
                          <m:t>𝑣</m:t>
                        </m:r>
                      </m:sub>
                    </m:sSub>
                    <m:r>
                      <a:rPr lang="fr-CH" sz="3200" b="0" i="1">
                        <a:latin typeface="Cambria Math" panose="02040503050406030204" pitchFamily="18" charset="0"/>
                      </a:rPr>
                      <m:t>=</m:t>
                    </m:r>
                    <m:f>
                      <m:fPr>
                        <m:ctrlPr>
                          <a:rPr lang="fr-CH" sz="3200" b="0" i="1">
                            <a:latin typeface="Cambria Math" panose="02040503050406030204" pitchFamily="18" charset="0"/>
                          </a:rPr>
                        </m:ctrlPr>
                      </m:fPr>
                      <m:num>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e>
                        </m:func>
                      </m:num>
                      <m:den>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log</m:t>
                            </m:r>
                          </m:fName>
                          <m:e>
                            <m:r>
                              <a:rPr lang="fr-CH" sz="3200" b="0" i="1">
                                <a:latin typeface="Cambria Math" panose="02040503050406030204" pitchFamily="18" charset="0"/>
                              </a:rPr>
                              <m:t>(2+</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deg</m:t>
                                </m:r>
                              </m:fName>
                              <m:e>
                                <m:d>
                                  <m:dPr>
                                    <m:ctrlPr>
                                      <a:rPr lang="fr-CH" sz="3200" b="0" i="1">
                                        <a:latin typeface="Cambria Math" panose="02040503050406030204" pitchFamily="18" charset="0"/>
                                      </a:rPr>
                                    </m:ctrlPr>
                                  </m:dPr>
                                  <m:e>
                                    <m:r>
                                      <a:rPr lang="fr-CH" sz="3200" b="0" i="1">
                                        <a:latin typeface="Cambria Math" panose="02040503050406030204" pitchFamily="18" charset="0"/>
                                      </a:rPr>
                                      <m:t>𝑣</m:t>
                                    </m:r>
                                  </m:e>
                                </m:d>
                              </m:e>
                            </m:func>
                            <m:r>
                              <a:rPr lang="fr-CH" sz="3200" b="0" i="1">
                                <a:latin typeface="Cambria Math" panose="02040503050406030204" pitchFamily="18" charset="0"/>
                              </a:rPr>
                              <m:t>)</m:t>
                            </m:r>
                          </m:e>
                        </m:func>
                      </m:den>
                    </m:f>
                  </m:oMath>
                </a14:m>
                <a:r>
                  <a:rPr lang="en-US" sz="3200"/>
                  <a:t>  </a:t>
                </a:r>
                <a:endParaRPr lang="fr-CH" sz="3200" i="1">
                  <a:latin typeface="Cambria Math" panose="02040503050406030204" pitchFamily="18" charset="0"/>
                </a:endParaRPr>
              </a:p>
              <a:p>
                <a:r>
                  <a:rPr lang="en-US" sz="320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𝑑</m:t>
                        </m:r>
                      </m:e>
                      <m:sub>
                        <m:r>
                          <a:rPr lang="fr-CH" sz="3200" b="0" i="1">
                            <a:latin typeface="Cambria Math" panose="02040503050406030204" pitchFamily="18" charset="0"/>
                          </a:rPr>
                          <m:t>𝑣</m:t>
                        </m:r>
                      </m:sub>
                    </m:sSub>
                    <m:r>
                      <a:rPr lang="fr-CH" sz="3200" b="0" i="1">
                        <a:latin typeface="Cambria Math" panose="02040503050406030204" pitchFamily="18" charset="0"/>
                      </a:rPr>
                      <m:t>=(1−</m:t>
                    </m:r>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r>
                      <a:rPr lang="fr-CH" sz="3200" b="0" i="0">
                        <a:latin typeface="Cambria Math" panose="02040503050406030204" pitchFamily="18" charset="0"/>
                      </a:rPr>
                      <m:t>)</m:t>
                    </m:r>
                    <m:rad>
                      <m:radPr>
                        <m:degHide m:val="on"/>
                        <m:ctrlPr>
                          <a:rPr lang="fr-CH" sz="3200" b="0" i="1">
                            <a:latin typeface="Cambria Math" panose="02040503050406030204" pitchFamily="18" charset="0"/>
                          </a:rPr>
                        </m:ctrlPr>
                      </m:radPr>
                      <m:deg/>
                      <m:e>
                        <m:r>
                          <a:rPr lang="fr-CH" sz="3200" i="1">
                            <a:latin typeface="Cambria Math" panose="02040503050406030204" pitchFamily="18" charset="0"/>
                          </a:rPr>
                          <m:t>𝐻</m:t>
                        </m:r>
                        <m:d>
                          <m:dPr>
                            <m:ctrlPr>
                              <a:rPr lang="fr-CH" sz="3200" i="1">
                                <a:latin typeface="Cambria Math" panose="02040503050406030204" pitchFamily="18" charset="0"/>
                              </a:rPr>
                            </m:ctrlPr>
                          </m:dPr>
                          <m:e>
                            <m:r>
                              <a:rPr lang="fr-CH" sz="3200" i="1">
                                <a:latin typeface="Cambria Math" panose="02040503050406030204" pitchFamily="18" charset="0"/>
                              </a:rPr>
                              <m:t>𝑣</m:t>
                            </m:r>
                          </m:e>
                        </m:d>
                      </m:e>
                    </m:rad>
                  </m:oMath>
                </a14:m>
                <a:r>
                  <a:rPr lang="en-US" sz="3200"/>
                  <a:t> if </a:t>
                </a:r>
                <a14:m>
                  <m:oMath xmlns:m="http://schemas.openxmlformats.org/officeDocument/2006/math">
                    <m:r>
                      <a:rPr lang="fr-CH" sz="3200" i="1">
                        <a:latin typeface="Cambria Math" panose="02040503050406030204" pitchFamily="18" charset="0"/>
                      </a:rPr>
                      <m:t>𝑣</m:t>
                    </m:r>
                  </m:oMath>
                </a14:m>
                <a:r>
                  <a:rPr lang="en-US" sz="3200"/>
                  <a:t> is labelled, 0 otherwise</a:t>
                </a:r>
              </a:p>
              <a:p>
                <a:r>
                  <a:rPr lang="en-US" sz="3200"/>
                  <a:t>	</a:t>
                </a:r>
                <a14:m>
                  <m:oMath xmlns:m="http://schemas.openxmlformats.org/officeDocument/2006/math">
                    <m:sSub>
                      <m:sSubPr>
                        <m:ctrlPr>
                          <a:rPr lang="en-US" sz="3200" i="1">
                            <a:latin typeface="Cambria Math" panose="02040503050406030204" pitchFamily="18" charset="0"/>
                          </a:rPr>
                        </m:ctrlPr>
                      </m:sSubPr>
                      <m:e>
                        <m:r>
                          <a:rPr lang="fr-CH" sz="3200" b="0" i="1">
                            <a:latin typeface="Cambria Math" panose="02040503050406030204" pitchFamily="18" charset="0"/>
                          </a:rPr>
                          <m:t>𝑧</m:t>
                        </m:r>
                      </m:e>
                      <m:sub>
                        <m:r>
                          <a:rPr lang="fr-CH" sz="3200" b="0" i="1">
                            <a:latin typeface="Cambria Math" panose="02040503050406030204" pitchFamily="18" charset="0"/>
                          </a:rPr>
                          <m:t>𝑣</m:t>
                        </m:r>
                      </m:sub>
                    </m:sSub>
                    <m:r>
                      <a:rPr lang="fr-CH" sz="3200" b="0" i="1">
                        <a:latin typeface="Cambria Math" panose="02040503050406030204" pitchFamily="18" charset="0"/>
                      </a:rPr>
                      <m:t>=</m:t>
                    </m:r>
                    <m:func>
                      <m:funcPr>
                        <m:ctrlPr>
                          <a:rPr lang="fr-CH" sz="3200" b="0" i="1">
                            <a:latin typeface="Cambria Math" panose="02040503050406030204" pitchFamily="18" charset="0"/>
                          </a:rPr>
                        </m:ctrlPr>
                      </m:funcPr>
                      <m:fName>
                        <m:r>
                          <m:rPr>
                            <m:sty m:val="p"/>
                          </m:rPr>
                          <a:rPr lang="fr-CH" sz="3200" b="0" i="0">
                            <a:latin typeface="Cambria Math" panose="02040503050406030204" pitchFamily="18" charset="0"/>
                          </a:rPr>
                          <m:t>max</m:t>
                        </m:r>
                      </m:fName>
                      <m:e>
                        <m:r>
                          <a:rPr lang="fr-CH" sz="3200" b="0" i="1">
                            <a:latin typeface="Cambria Math" panose="02040503050406030204" pitchFamily="18" charset="0"/>
                          </a:rPr>
                          <m:t>(</m:t>
                        </m:r>
                      </m:e>
                    </m:func>
                  </m:oMath>
                </a14:m>
                <a:r>
                  <a:rPr lang="en-US" sz="320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𝑐</m:t>
                        </m:r>
                      </m:e>
                      <m:sub>
                        <m:r>
                          <a:rPr lang="fr-CH" sz="3200" i="1">
                            <a:latin typeface="Cambria Math" panose="02040503050406030204" pitchFamily="18" charset="0"/>
                          </a:rPr>
                          <m:t>𝑣</m:t>
                        </m:r>
                      </m:sub>
                    </m:sSub>
                  </m:oMath>
                </a14:m>
                <a:r>
                  <a:rPr lang="en-US" sz="3200"/>
                  <a:t>+ </a:t>
                </a:r>
                <a14:m>
                  <m:oMath xmlns:m="http://schemas.openxmlformats.org/officeDocument/2006/math">
                    <m:sSub>
                      <m:sSubPr>
                        <m:ctrlPr>
                          <a:rPr lang="en-US" sz="3200" i="1">
                            <a:latin typeface="Cambria Math" panose="02040503050406030204" pitchFamily="18" charset="0"/>
                          </a:rPr>
                        </m:ctrlPr>
                      </m:sSubPr>
                      <m:e>
                        <m:r>
                          <a:rPr lang="fr-CH" sz="3200" i="1">
                            <a:latin typeface="Cambria Math" panose="02040503050406030204" pitchFamily="18" charset="0"/>
                          </a:rPr>
                          <m:t>𝑑</m:t>
                        </m:r>
                      </m:e>
                      <m:sub>
                        <m:r>
                          <a:rPr lang="fr-CH" sz="3200" i="1">
                            <a:latin typeface="Cambria Math" panose="02040503050406030204" pitchFamily="18" charset="0"/>
                          </a:rPr>
                          <m:t>𝑣</m:t>
                        </m:r>
                      </m:sub>
                    </m:sSub>
                  </m:oMath>
                </a14:m>
                <a:r>
                  <a:rPr lang="en-US" sz="3200"/>
                  <a:t>,1)</a:t>
                </a:r>
              </a:p>
              <a:p>
                <a:endParaRPr lang="en-US"/>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b="0" i="1">
                            <a:latin typeface="Cambria Math" panose="02040503050406030204" pitchFamily="18" charset="0"/>
                          </a:rPr>
                          <m:t>𝑐𝑜𝑛</m:t>
                        </m:r>
                      </m:sup>
                    </m:sSubSup>
                    <m:r>
                      <a:rPr lang="fr-CH" sz="3600" i="1">
                        <a:latin typeface="Cambria Math" panose="02040503050406030204" pitchFamily="18" charset="0"/>
                      </a:rPr>
                      <m:t>=</m:t>
                    </m:r>
                    <m:f>
                      <m:fPr>
                        <m:ctrlPr>
                          <a:rPr lang="fr-CH" sz="360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𝑐</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𝑖𝑛𝑗</m:t>
                        </m:r>
                      </m:sup>
                    </m:sSubSup>
                    <m:r>
                      <a:rPr lang="fr-CH" sz="3600" b="0" i="1">
                        <a:latin typeface="Cambria Math" panose="02040503050406030204" pitchFamily="18" charset="0"/>
                      </a:rPr>
                      <m:t>=</m:t>
                    </m:r>
                    <m:f>
                      <m:fPr>
                        <m:ctrlPr>
                          <a:rPr lang="fr-CH" sz="3600" b="0" i="1">
                            <a:latin typeface="Cambria Math" panose="02040503050406030204" pitchFamily="18" charset="0"/>
                          </a:rPr>
                        </m:ctrlPr>
                      </m:fPr>
                      <m:num>
                        <m:sSub>
                          <m:sSubPr>
                            <m:ctrlPr>
                              <a:rPr lang="en-US" sz="3600" i="1">
                                <a:latin typeface="Cambria Math" panose="02040503050406030204" pitchFamily="18" charset="0"/>
                              </a:rPr>
                            </m:ctrlPr>
                          </m:sSubPr>
                          <m:e>
                            <m:r>
                              <a:rPr lang="fr-CH" sz="3600" b="0" i="1">
                                <a:latin typeface="Cambria Math" panose="02040503050406030204" pitchFamily="18" charset="0"/>
                              </a:rPr>
                              <m:t>𝑑</m:t>
                            </m:r>
                          </m:e>
                          <m:sub>
                            <m:r>
                              <a:rPr lang="fr-CH" sz="3600" i="1">
                                <a:latin typeface="Cambria Math" panose="02040503050406030204" pitchFamily="18" charset="0"/>
                              </a:rPr>
                              <m:t>𝑣</m:t>
                            </m:r>
                          </m:sub>
                        </m:sSub>
                      </m:num>
                      <m:den>
                        <m:sSub>
                          <m:sSubPr>
                            <m:ctrlPr>
                              <a:rPr lang="en-US" sz="3600" i="1">
                                <a:latin typeface="Cambria Math" panose="02040503050406030204" pitchFamily="18" charset="0"/>
                              </a:rPr>
                            </m:ctrlPr>
                          </m:sSubPr>
                          <m:e>
                            <m:r>
                              <a:rPr lang="fr-CH" sz="3600" i="1">
                                <a:latin typeface="Cambria Math" panose="02040503050406030204" pitchFamily="18" charset="0"/>
                              </a:rPr>
                              <m:t>𝑧</m:t>
                            </m:r>
                          </m:e>
                          <m:sub>
                            <m:r>
                              <a:rPr lang="fr-CH" sz="3600" i="1">
                                <a:latin typeface="Cambria Math" panose="02040503050406030204" pitchFamily="18" charset="0"/>
                              </a:rPr>
                              <m:t>𝑣</m:t>
                            </m:r>
                          </m:sub>
                        </m:sSub>
                      </m:den>
                    </m:f>
                    <m:r>
                      <a:rPr lang="fr-CH" sz="3600" b="0" i="1">
                        <a:latin typeface="Cambria Math" panose="02040503050406030204" pitchFamily="18" charset="0"/>
                      </a:rPr>
                      <m:t>   </m:t>
                    </m:r>
                  </m:oMath>
                </a14:m>
                <a:r>
                  <a:rPr lang="en-US"/>
                  <a:t>for labelled nodes, 0 otherwise</a:t>
                </a:r>
              </a:p>
              <a:p>
                <a14:m>
                  <m:oMath xmlns:m="http://schemas.openxmlformats.org/officeDocument/2006/math">
                    <m:sSubSup>
                      <m:sSubSupPr>
                        <m:ctrlPr>
                          <a:rPr lang="fr-CH" sz="3600" i="1">
                            <a:latin typeface="Cambria Math" panose="02040503050406030204" pitchFamily="18" charset="0"/>
                          </a:rPr>
                        </m:ctrlPr>
                      </m:sSubSupPr>
                      <m:e>
                        <m:r>
                          <a:rPr lang="fr-CH" sz="3600" i="1">
                            <a:latin typeface="Cambria Math" panose="02040503050406030204" pitchFamily="18" charset="0"/>
                          </a:rPr>
                          <m:t>𝑝</m:t>
                        </m:r>
                      </m:e>
                      <m:sub>
                        <m:r>
                          <a:rPr lang="fr-CH" sz="3600" i="1">
                            <a:latin typeface="Cambria Math" panose="02040503050406030204" pitchFamily="18" charset="0"/>
                          </a:rPr>
                          <m:t>𝑣</m:t>
                        </m:r>
                      </m:sub>
                      <m:sup>
                        <m:r>
                          <a:rPr lang="fr-CH" sz="3600" i="1">
                            <a:latin typeface="Cambria Math" panose="02040503050406030204" pitchFamily="18" charset="0"/>
                          </a:rPr>
                          <m:t>𝑎𝑏𝑎</m:t>
                        </m:r>
                      </m:sup>
                    </m:sSubSup>
                    <m:r>
                      <a:rPr lang="fr-CH" sz="3600" b="0" i="1">
                        <a:latin typeface="Cambria Math" panose="02040503050406030204" pitchFamily="18" charset="0"/>
                      </a:rPr>
                      <m:t>=1−</m:t>
                    </m:r>
                  </m:oMath>
                </a14:m>
                <a:r>
                  <a:rPr lang="fr-CH" sz="3200"/>
                  <a:t> </a:t>
                </a:r>
                <a14:m>
                  <m:oMath xmlns:m="http://schemas.openxmlformats.org/officeDocument/2006/math">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𝑐𝑜𝑛𝑡</m:t>
                        </m:r>
                      </m:sup>
                    </m:sSubSup>
                    <m:r>
                      <a:rPr lang="fr-CH" sz="3200" b="0" i="1">
                        <a:latin typeface="Cambria Math" panose="02040503050406030204" pitchFamily="18" charset="0"/>
                      </a:rPr>
                      <m:t>−</m:t>
                    </m:r>
                    <m:sSubSup>
                      <m:sSubSupPr>
                        <m:ctrlPr>
                          <a:rPr lang="fr-CH" sz="3200" i="1">
                            <a:latin typeface="Cambria Math" panose="02040503050406030204" pitchFamily="18" charset="0"/>
                          </a:rPr>
                        </m:ctrlPr>
                      </m:sSubSupPr>
                      <m:e>
                        <m:r>
                          <a:rPr lang="fr-CH" sz="3200" i="1">
                            <a:latin typeface="Cambria Math" panose="02040503050406030204" pitchFamily="18" charset="0"/>
                          </a:rPr>
                          <m:t>𝑝</m:t>
                        </m:r>
                      </m:e>
                      <m:sub>
                        <m:r>
                          <a:rPr lang="fr-CH" sz="3200" i="1">
                            <a:latin typeface="Cambria Math" panose="02040503050406030204" pitchFamily="18" charset="0"/>
                          </a:rPr>
                          <m:t>𝑣</m:t>
                        </m:r>
                      </m:sub>
                      <m:sup>
                        <m:r>
                          <a:rPr lang="fr-CH" sz="3200" i="1">
                            <a:latin typeface="Cambria Math" panose="02040503050406030204" pitchFamily="18" charset="0"/>
                          </a:rPr>
                          <m:t>𝑖𝑛𝑗</m:t>
                        </m:r>
                      </m:sup>
                    </m:sSubSup>
                  </m:oMath>
                </a14:m>
                <a:endParaRPr lang="en-US"/>
              </a:p>
            </p:txBody>
          </p:sp>
        </mc:Choice>
        <mc:Fallback xmlns="">
          <p:sp>
            <p:nvSpPr>
              <p:cNvPr id="3" name="Content Placeholder 2">
                <a:extLst>
                  <a:ext uri="{FF2B5EF4-FFF2-40B4-BE49-F238E27FC236}">
                    <a16:creationId xmlns:a16="http://schemas.microsoft.com/office/drawing/2014/main" id="{ADA1154A-C8D2-474D-9AF0-E1B5C097995F}"/>
                  </a:ext>
                </a:extLst>
              </p:cNvPr>
              <p:cNvSpPr>
                <a:spLocks noGrp="1" noRot="1" noChangeAspect="1" noMove="1" noResize="1" noEditPoints="1" noAdjustHandles="1" noChangeArrowheads="1" noChangeShapeType="1" noTextEdit="1"/>
              </p:cNvSpPr>
              <p:nvPr>
                <p:ph idx="1"/>
              </p:nvPr>
            </p:nvSpPr>
            <p:spPr>
              <a:blipFill>
                <a:blip r:embed="rId3"/>
                <a:stretch>
                  <a:fillRect l="-129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6577EA2-2C50-B245-9ED0-624BB14575F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7097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10BC-AAE3-0E4B-9F73-BA9C4D5F8AB0}"/>
              </a:ext>
            </a:extLst>
          </p:cNvPr>
          <p:cNvSpPr>
            <a:spLocks noGrp="1"/>
          </p:cNvSpPr>
          <p:nvPr>
            <p:ph type="title"/>
          </p:nvPr>
        </p:nvSpPr>
        <p:spPr/>
        <p:txBody>
          <a:bodyPr/>
          <a:lstStyle/>
          <a:p>
            <a:r>
              <a:rPr lang="en-US"/>
              <a:t>Behavior of Probabilities: Labelled Nodes</a:t>
            </a:r>
          </a:p>
        </p:txBody>
      </p:sp>
      <p:pic>
        <p:nvPicPr>
          <p:cNvPr id="6" name="Content Placeholder 5">
            <a:extLst>
              <a:ext uri="{FF2B5EF4-FFF2-40B4-BE49-F238E27FC236}">
                <a16:creationId xmlns:a16="http://schemas.microsoft.com/office/drawing/2014/main" id="{E175E0F5-D4D0-6F41-9830-B18CECCA93C5}"/>
              </a:ext>
            </a:extLst>
          </p:cNvPr>
          <p:cNvPicPr>
            <a:picLocks noGrp="1" noChangeAspect="1"/>
          </p:cNvPicPr>
          <p:nvPr>
            <p:ph idx="1"/>
          </p:nvPr>
        </p:nvPicPr>
        <p:blipFill>
          <a:blip r:embed="rId3"/>
          <a:stretch>
            <a:fillRect/>
          </a:stretch>
        </p:blipFill>
        <p:spPr>
          <a:xfrm>
            <a:off x="3808496" y="4891448"/>
            <a:ext cx="3855665" cy="2463342"/>
          </a:xfrm>
          <a:prstGeom prst="rect">
            <a:avLst/>
          </a:prstGeom>
        </p:spPr>
      </p:pic>
      <p:sp>
        <p:nvSpPr>
          <p:cNvPr id="4" name="Footer Placeholder 3">
            <a:extLst>
              <a:ext uri="{FF2B5EF4-FFF2-40B4-BE49-F238E27FC236}">
                <a16:creationId xmlns:a16="http://schemas.microsoft.com/office/drawing/2014/main" id="{3F1AC59B-0143-F54C-B004-476187AB5E5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7" name="Picture 6">
            <a:extLst>
              <a:ext uri="{FF2B5EF4-FFF2-40B4-BE49-F238E27FC236}">
                <a16:creationId xmlns:a16="http://schemas.microsoft.com/office/drawing/2014/main" id="{7178A1B6-F3DB-6546-809D-9375062FE3EA}"/>
              </a:ext>
            </a:extLst>
          </p:cNvPr>
          <p:cNvPicPr>
            <a:picLocks noChangeAspect="1"/>
          </p:cNvPicPr>
          <p:nvPr/>
        </p:nvPicPr>
        <p:blipFill>
          <a:blip r:embed="rId4"/>
          <a:stretch>
            <a:fillRect/>
          </a:stretch>
        </p:blipFill>
        <p:spPr>
          <a:xfrm>
            <a:off x="7664162" y="4883481"/>
            <a:ext cx="3862342" cy="2499793"/>
          </a:xfrm>
          <a:prstGeom prst="rect">
            <a:avLst/>
          </a:prstGeom>
        </p:spPr>
      </p:pic>
      <p:sp>
        <p:nvSpPr>
          <p:cNvPr id="8" name="Content Placeholder 2">
            <a:extLst>
              <a:ext uri="{FF2B5EF4-FFF2-40B4-BE49-F238E27FC236}">
                <a16:creationId xmlns:a16="http://schemas.microsoft.com/office/drawing/2014/main" id="{D2D62E4B-52A6-544F-A3DF-128CA8ABEA88}"/>
              </a:ext>
            </a:extLst>
          </p:cNvPr>
          <p:cNvSpPr txBox="1">
            <a:spLocks/>
          </p:cNvSpPr>
          <p:nvPr/>
        </p:nvSpPr>
        <p:spPr bwMode="auto">
          <a:xfrm>
            <a:off x="233048" y="1549485"/>
            <a:ext cx="10790331" cy="2339319"/>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a:lstStyle>
          <a:p>
            <a:pPr marL="457200" indent="-457200">
              <a:buFont typeface="Arial" panose="020B0604020202020204" pitchFamily="34" charset="0"/>
              <a:buChar char="•"/>
            </a:pPr>
            <a:r>
              <a:rPr lang="en-US" kern="0"/>
              <a:t>Injection probability increases with the degree of the nodes, while continuation probability decreases</a:t>
            </a:r>
          </a:p>
          <a:p>
            <a:pPr marL="457200" indent="-457200">
              <a:buFont typeface="Arial" panose="020B0604020202020204" pitchFamily="34" charset="0"/>
              <a:buChar char="•"/>
            </a:pPr>
            <a:r>
              <a:rPr lang="en-US" kern="0"/>
              <a:t>Abandoning probability positive for only very low degree nodes (d = 1,2)</a:t>
            </a:r>
          </a:p>
        </p:txBody>
      </p:sp>
      <p:pic>
        <p:nvPicPr>
          <p:cNvPr id="9" name="Picture 8">
            <a:extLst>
              <a:ext uri="{FF2B5EF4-FFF2-40B4-BE49-F238E27FC236}">
                <a16:creationId xmlns:a16="http://schemas.microsoft.com/office/drawing/2014/main" id="{5C07C1BE-C5D3-8C4C-A335-E3FB048A75B6}"/>
              </a:ext>
            </a:extLst>
          </p:cNvPr>
          <p:cNvPicPr>
            <a:picLocks noChangeAspect="1"/>
          </p:cNvPicPr>
          <p:nvPr/>
        </p:nvPicPr>
        <p:blipFill>
          <a:blip r:embed="rId5"/>
          <a:stretch>
            <a:fillRect/>
          </a:stretch>
        </p:blipFill>
        <p:spPr>
          <a:xfrm>
            <a:off x="233048" y="4891448"/>
            <a:ext cx="3855666" cy="246334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0F99C96-51F6-DC41-AB42-5218E9A69F21}"/>
                  </a:ext>
                </a:extLst>
              </p:cNvPr>
              <p:cNvSpPr/>
              <p:nvPr/>
            </p:nvSpPr>
            <p:spPr>
              <a:xfrm>
                <a:off x="1940782" y="4421093"/>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10" name="Rectangle 9">
                <a:extLst>
                  <a:ext uri="{FF2B5EF4-FFF2-40B4-BE49-F238E27FC236}">
                    <a16:creationId xmlns:a16="http://schemas.microsoft.com/office/drawing/2014/main" id="{10F99C96-51F6-DC41-AB42-5218E9A69F21}"/>
                  </a:ext>
                </a:extLst>
              </p:cNvPr>
              <p:cNvSpPr>
                <a:spLocks noRot="1" noChangeAspect="1" noMove="1" noResize="1" noEditPoints="1" noAdjustHandles="1" noChangeArrowheads="1" noChangeShapeType="1" noTextEdit="1"/>
              </p:cNvSpPr>
              <p:nvPr/>
            </p:nvSpPr>
            <p:spPr>
              <a:xfrm>
                <a:off x="1940782" y="4421093"/>
                <a:ext cx="62183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481240-5EED-0D4A-B208-F4E7AF4A7148}"/>
                  </a:ext>
                </a:extLst>
              </p:cNvPr>
              <p:cNvSpPr/>
              <p:nvPr/>
            </p:nvSpPr>
            <p:spPr>
              <a:xfrm>
                <a:off x="5721078" y="4421093"/>
                <a:ext cx="584327"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𝑖𝑛𝑗</m:t>
                          </m:r>
                        </m:sup>
                      </m:sSubSup>
                    </m:oMath>
                  </m:oMathPara>
                </a14:m>
                <a:endParaRPr lang="en-US"/>
              </a:p>
            </p:txBody>
          </p:sp>
        </mc:Choice>
        <mc:Fallback xmlns="">
          <p:sp>
            <p:nvSpPr>
              <p:cNvPr id="11" name="Rectangle 10">
                <a:extLst>
                  <a:ext uri="{FF2B5EF4-FFF2-40B4-BE49-F238E27FC236}">
                    <a16:creationId xmlns:a16="http://schemas.microsoft.com/office/drawing/2014/main" id="{65481240-5EED-0D4A-B208-F4E7AF4A7148}"/>
                  </a:ext>
                </a:extLst>
              </p:cNvPr>
              <p:cNvSpPr>
                <a:spLocks noRot="1" noChangeAspect="1" noMove="1" noResize="1" noEditPoints="1" noAdjustHandles="1" noChangeArrowheads="1" noChangeShapeType="1" noTextEdit="1"/>
              </p:cNvSpPr>
              <p:nvPr/>
            </p:nvSpPr>
            <p:spPr>
              <a:xfrm>
                <a:off x="5721078" y="4421093"/>
                <a:ext cx="584327" cy="383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DC5AA08-2720-4340-8182-7C2FF7213029}"/>
                  </a:ext>
                </a:extLst>
              </p:cNvPr>
              <p:cNvSpPr/>
              <p:nvPr/>
            </p:nvSpPr>
            <p:spPr>
              <a:xfrm>
                <a:off x="9111587" y="4396373"/>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m:t>
                          </m:r>
                          <m:r>
                            <a:rPr lang="fr-CH" sz="1600" b="0" i="1">
                              <a:latin typeface="Cambria Math" panose="02040503050406030204" pitchFamily="18" charset="0"/>
                            </a:rPr>
                            <m:t>𝑎</m:t>
                          </m:r>
                        </m:sup>
                      </m:sSubSup>
                    </m:oMath>
                  </m:oMathPara>
                </a14:m>
                <a:endParaRPr lang="en-US"/>
              </a:p>
            </p:txBody>
          </p:sp>
        </mc:Choice>
        <mc:Fallback xmlns="">
          <p:sp>
            <p:nvSpPr>
              <p:cNvPr id="12" name="Rectangle 11">
                <a:extLst>
                  <a:ext uri="{FF2B5EF4-FFF2-40B4-BE49-F238E27FC236}">
                    <a16:creationId xmlns:a16="http://schemas.microsoft.com/office/drawing/2014/main" id="{3DC5AA08-2720-4340-8182-7C2FF7213029}"/>
                  </a:ext>
                </a:extLst>
              </p:cNvPr>
              <p:cNvSpPr>
                <a:spLocks noRot="1" noChangeAspect="1" noMove="1" noResize="1" noEditPoints="1" noAdjustHandles="1" noChangeArrowheads="1" noChangeShapeType="1" noTextEdit="1"/>
              </p:cNvSpPr>
              <p:nvPr/>
            </p:nvSpPr>
            <p:spPr>
              <a:xfrm>
                <a:off x="9111587" y="4396373"/>
                <a:ext cx="637354" cy="34297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8137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00BC-5F06-2F48-862E-F402C18F558D}"/>
              </a:ext>
            </a:extLst>
          </p:cNvPr>
          <p:cNvSpPr>
            <a:spLocks noGrp="1"/>
          </p:cNvSpPr>
          <p:nvPr>
            <p:ph type="title"/>
          </p:nvPr>
        </p:nvSpPr>
        <p:spPr/>
        <p:txBody>
          <a:bodyPr/>
          <a:lstStyle/>
          <a:p>
            <a:r>
              <a:rPr lang="en-US"/>
              <a:t>Behavior of Probabilities: Unlabelled Nodes</a:t>
            </a:r>
          </a:p>
        </p:txBody>
      </p:sp>
      <p:sp>
        <p:nvSpPr>
          <p:cNvPr id="3" name="Content Placeholder 2">
            <a:extLst>
              <a:ext uri="{FF2B5EF4-FFF2-40B4-BE49-F238E27FC236}">
                <a16:creationId xmlns:a16="http://schemas.microsoft.com/office/drawing/2014/main" id="{4C58715F-A851-BE42-8049-43F3047A8FDA}"/>
              </a:ext>
            </a:extLst>
          </p:cNvPr>
          <p:cNvSpPr>
            <a:spLocks noGrp="1"/>
          </p:cNvSpPr>
          <p:nvPr>
            <p:ph idx="1"/>
          </p:nvPr>
        </p:nvSpPr>
        <p:spPr>
          <a:xfrm>
            <a:off x="233048" y="1549485"/>
            <a:ext cx="10790331" cy="2339319"/>
          </a:xfrm>
        </p:spPr>
        <p:txBody>
          <a:bodyPr/>
          <a:lstStyle/>
          <a:p>
            <a:pPr marL="457200" indent="-457200">
              <a:buFont typeface="Arial" panose="020B0604020202020204" pitchFamily="34" charset="0"/>
              <a:buChar char="•"/>
            </a:pPr>
            <a:r>
              <a:rPr lang="en-US"/>
              <a:t>Abandon probability increases with degree</a:t>
            </a:r>
          </a:p>
          <a:p>
            <a:pPr marL="457200" indent="-457200">
              <a:buFont typeface="Arial" panose="020B0604020202020204" pitchFamily="34" charset="0"/>
              <a:buChar char="•"/>
            </a:pPr>
            <a:r>
              <a:rPr lang="en-US"/>
              <a:t>Prevents algorithm from propagating information through unlabeled, high-degree nodes</a:t>
            </a:r>
          </a:p>
        </p:txBody>
      </p:sp>
      <p:sp>
        <p:nvSpPr>
          <p:cNvPr id="4" name="Footer Placeholder 3">
            <a:extLst>
              <a:ext uri="{FF2B5EF4-FFF2-40B4-BE49-F238E27FC236}">
                <a16:creationId xmlns:a16="http://schemas.microsoft.com/office/drawing/2014/main" id="{A87FD6A9-A975-CB48-9079-A456934AADD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9691BA8A-4958-9D4F-9E93-AA2415D24437}"/>
              </a:ext>
            </a:extLst>
          </p:cNvPr>
          <p:cNvPicPr>
            <a:picLocks noChangeAspect="1"/>
          </p:cNvPicPr>
          <p:nvPr/>
        </p:nvPicPr>
        <p:blipFill>
          <a:blip r:embed="rId3"/>
          <a:stretch>
            <a:fillRect/>
          </a:stretch>
        </p:blipFill>
        <p:spPr>
          <a:xfrm>
            <a:off x="6451379" y="4489950"/>
            <a:ext cx="4572000" cy="2921000"/>
          </a:xfrm>
          <a:prstGeom prst="rect">
            <a:avLst/>
          </a:prstGeom>
        </p:spPr>
      </p:pic>
      <p:pic>
        <p:nvPicPr>
          <p:cNvPr id="6" name="Picture 5">
            <a:extLst>
              <a:ext uri="{FF2B5EF4-FFF2-40B4-BE49-F238E27FC236}">
                <a16:creationId xmlns:a16="http://schemas.microsoft.com/office/drawing/2014/main" id="{80A39E71-B7A6-6A41-8160-103DBD10DF5D}"/>
              </a:ext>
            </a:extLst>
          </p:cNvPr>
          <p:cNvPicPr>
            <a:picLocks noChangeAspect="1"/>
          </p:cNvPicPr>
          <p:nvPr/>
        </p:nvPicPr>
        <p:blipFill>
          <a:blip r:embed="rId4"/>
          <a:stretch>
            <a:fillRect/>
          </a:stretch>
        </p:blipFill>
        <p:spPr>
          <a:xfrm>
            <a:off x="1259111" y="4437677"/>
            <a:ext cx="4572000" cy="2921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EBA13C-CE9B-A84D-B759-320ECEDCEA84}"/>
                  </a:ext>
                </a:extLst>
              </p:cNvPr>
              <p:cNvSpPr/>
              <p:nvPr/>
            </p:nvSpPr>
            <p:spPr>
              <a:xfrm>
                <a:off x="2948894" y="3802372"/>
                <a:ext cx="6218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𝑐𝑜𝑛</m:t>
                          </m:r>
                        </m:sup>
                      </m:sSubSup>
                    </m:oMath>
                  </m:oMathPara>
                </a14:m>
                <a:endParaRPr lang="en-US"/>
              </a:p>
            </p:txBody>
          </p:sp>
        </mc:Choice>
        <mc:Fallback xmlns="">
          <p:sp>
            <p:nvSpPr>
              <p:cNvPr id="7" name="Rectangle 6">
                <a:extLst>
                  <a:ext uri="{FF2B5EF4-FFF2-40B4-BE49-F238E27FC236}">
                    <a16:creationId xmlns:a16="http://schemas.microsoft.com/office/drawing/2014/main" id="{B1EBA13C-CE9B-A84D-B759-320ECEDCEA84}"/>
                  </a:ext>
                </a:extLst>
              </p:cNvPr>
              <p:cNvSpPr>
                <a:spLocks noRot="1" noChangeAspect="1" noMove="1" noResize="1" noEditPoints="1" noAdjustHandles="1" noChangeArrowheads="1" noChangeShapeType="1" noTextEdit="1"/>
              </p:cNvSpPr>
              <p:nvPr/>
            </p:nvSpPr>
            <p:spPr>
              <a:xfrm>
                <a:off x="2948894" y="3802372"/>
                <a:ext cx="621837"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06EA915-39DC-5D4B-A3CB-3F0602F16E32}"/>
                  </a:ext>
                </a:extLst>
              </p:cNvPr>
              <p:cNvSpPr/>
              <p:nvPr/>
            </p:nvSpPr>
            <p:spPr>
              <a:xfrm>
                <a:off x="8942902" y="3800159"/>
                <a:ext cx="637354" cy="342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fr-CH" sz="1600" i="1">
                              <a:latin typeface="Cambria Math" panose="02040503050406030204" pitchFamily="18" charset="0"/>
                            </a:rPr>
                          </m:ctrlPr>
                        </m:sSubSupPr>
                        <m:e>
                          <m:r>
                            <a:rPr lang="fr-CH" sz="1600" i="1">
                              <a:latin typeface="Cambria Math" panose="02040503050406030204" pitchFamily="18" charset="0"/>
                            </a:rPr>
                            <m:t>𝑝</m:t>
                          </m:r>
                        </m:e>
                        <m:sub>
                          <m:r>
                            <a:rPr lang="fr-CH" sz="1600" i="1">
                              <a:latin typeface="Cambria Math" panose="02040503050406030204" pitchFamily="18" charset="0"/>
                            </a:rPr>
                            <m:t>𝑣</m:t>
                          </m:r>
                        </m:sub>
                        <m:sup>
                          <m:r>
                            <a:rPr lang="fr-CH" sz="1600" i="1">
                              <a:latin typeface="Cambria Math" panose="02040503050406030204" pitchFamily="18" charset="0"/>
                            </a:rPr>
                            <m:t>𝑎𝑏𝑎</m:t>
                          </m:r>
                        </m:sup>
                      </m:sSubSup>
                    </m:oMath>
                  </m:oMathPara>
                </a14:m>
                <a:endParaRPr lang="en-US"/>
              </a:p>
            </p:txBody>
          </p:sp>
        </mc:Choice>
        <mc:Fallback xmlns="">
          <p:sp>
            <p:nvSpPr>
              <p:cNvPr id="9" name="Rectangle 8">
                <a:extLst>
                  <a:ext uri="{FF2B5EF4-FFF2-40B4-BE49-F238E27FC236}">
                    <a16:creationId xmlns:a16="http://schemas.microsoft.com/office/drawing/2014/main" id="{606EA915-39DC-5D4B-A3CB-3F0602F16E32}"/>
                  </a:ext>
                </a:extLst>
              </p:cNvPr>
              <p:cNvSpPr>
                <a:spLocks noRot="1" noChangeAspect="1" noMove="1" noResize="1" noEditPoints="1" noAdjustHandles="1" noChangeArrowheads="1" noChangeShapeType="1" noTextEdit="1"/>
              </p:cNvSpPr>
              <p:nvPr/>
            </p:nvSpPr>
            <p:spPr>
              <a:xfrm>
                <a:off x="8942902" y="3800159"/>
                <a:ext cx="637354" cy="34297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4467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DBC5-62B4-944C-B369-1992BE5DB1A0}"/>
              </a:ext>
            </a:extLst>
          </p:cNvPr>
          <p:cNvSpPr>
            <a:spLocks noGrp="1"/>
          </p:cNvSpPr>
          <p:nvPr>
            <p:ph type="title"/>
          </p:nvPr>
        </p:nvSpPr>
        <p:spPr/>
        <p:txBody>
          <a:bodyPr/>
          <a:lstStyle/>
          <a:p>
            <a:r>
              <a:rPr lang="en-US"/>
              <a:t>Extensions</a:t>
            </a:r>
          </a:p>
        </p:txBody>
      </p:sp>
      <p:sp>
        <p:nvSpPr>
          <p:cNvPr id="3" name="Content Placeholder 2">
            <a:extLst>
              <a:ext uri="{FF2B5EF4-FFF2-40B4-BE49-F238E27FC236}">
                <a16:creationId xmlns:a16="http://schemas.microsoft.com/office/drawing/2014/main" id="{7C90E7A2-2B3B-BE40-BEE6-50C8FDBED253}"/>
              </a:ext>
            </a:extLst>
          </p:cNvPr>
          <p:cNvSpPr>
            <a:spLocks noGrp="1"/>
          </p:cNvSpPr>
          <p:nvPr>
            <p:ph idx="1"/>
          </p:nvPr>
        </p:nvSpPr>
        <p:spPr/>
        <p:txBody>
          <a:bodyPr/>
          <a:lstStyle/>
          <a:p>
            <a:r>
              <a:rPr lang="en-US"/>
              <a:t>Label Propagation can be extended to</a:t>
            </a:r>
          </a:p>
          <a:p>
            <a:pPr marL="457200" indent="-457200">
              <a:buFontTx/>
              <a:buChar char="-"/>
            </a:pPr>
            <a:r>
              <a:rPr lang="en-US"/>
              <a:t>A priori knowledge given as probability distribution</a:t>
            </a:r>
          </a:p>
          <a:p>
            <a:pPr marL="457200" indent="-457200">
              <a:buFontTx/>
              <a:buChar char="-"/>
            </a:pPr>
            <a:r>
              <a:rPr lang="en-US"/>
              <a:t>Graphs with weighted edges</a:t>
            </a:r>
          </a:p>
          <a:p>
            <a:pPr marL="457200" indent="-457200">
              <a:buFontTx/>
              <a:buChar char="-"/>
            </a:pPr>
            <a:r>
              <a:rPr lang="en-US"/>
              <a:t>Directed Graphs</a:t>
            </a:r>
          </a:p>
          <a:p>
            <a:pPr marL="457200" indent="-457200">
              <a:buFontTx/>
              <a:buChar char="-"/>
            </a:pPr>
            <a:endParaRPr lang="en-US"/>
          </a:p>
          <a:p>
            <a:r>
              <a:rPr lang="en-US"/>
              <a:t>Alternative algorithm: MAD (modified adsorption)</a:t>
            </a:r>
          </a:p>
          <a:p>
            <a:pPr marL="457200" indent="-457200">
              <a:buFontTx/>
              <a:buChar char="-"/>
            </a:pPr>
            <a:r>
              <a:rPr lang="en-US"/>
              <a:t>Formulates an optimization problem and solves it directly</a:t>
            </a:r>
          </a:p>
          <a:p>
            <a:pPr marL="457200" indent="-457200">
              <a:buFontTx/>
              <a:buChar char="-"/>
            </a:pPr>
            <a:r>
              <a:rPr lang="en-US"/>
              <a:t>Slightly better performance in practice</a:t>
            </a:r>
          </a:p>
        </p:txBody>
      </p:sp>
      <p:sp>
        <p:nvSpPr>
          <p:cNvPr id="4" name="Footer Placeholder 3">
            <a:extLst>
              <a:ext uri="{FF2B5EF4-FFF2-40B4-BE49-F238E27FC236}">
                <a16:creationId xmlns:a16="http://schemas.microsoft.com/office/drawing/2014/main" id="{F8E12C5B-8186-934A-9A10-63FC5CA19B2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81987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CB7A6-6EC5-4A47-B4E2-C9FFAC9B6313}"/>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D5865BF9-4EA4-F449-B734-3E01E345D162}"/>
              </a:ext>
            </a:extLst>
          </p:cNvPr>
          <p:cNvSpPr>
            <a:spLocks noGrp="1"/>
          </p:cNvSpPr>
          <p:nvPr>
            <p:ph idx="1"/>
          </p:nvPr>
        </p:nvSpPr>
        <p:spPr/>
        <p:txBody>
          <a:bodyPr/>
          <a:lstStyle/>
          <a:p>
            <a:r>
              <a:rPr lang="en-US"/>
              <a:t>Label propagation is an example of a </a:t>
            </a:r>
            <a:r>
              <a:rPr lang="en-US" b="1"/>
              <a:t>semi-supervised learning</a:t>
            </a:r>
            <a:r>
              <a:rPr lang="en-US"/>
              <a:t> algorithm</a:t>
            </a:r>
          </a:p>
          <a:p>
            <a:pPr marL="457200" indent="-457200">
              <a:buFontTx/>
              <a:buChar char="-"/>
            </a:pPr>
            <a:r>
              <a:rPr lang="en-US"/>
              <a:t>Exploit partial labelling</a:t>
            </a:r>
          </a:p>
          <a:p>
            <a:pPr marL="457200" indent="-457200">
              <a:buFontTx/>
              <a:buChar char="-"/>
            </a:pPr>
            <a:r>
              <a:rPr lang="en-US"/>
              <a:t>Useful in cases where labels are sparse or labels can produced only for special cases using heuristics or background knowledge</a:t>
            </a:r>
          </a:p>
          <a:p>
            <a:pPr marL="457200" indent="-457200">
              <a:buFontTx/>
              <a:buChar char="-"/>
            </a:pPr>
            <a:r>
              <a:rPr lang="en-US"/>
              <a:t>Require that relationships among entities and their labels are correlated by some underlying principle</a:t>
            </a:r>
          </a:p>
        </p:txBody>
      </p:sp>
      <p:sp>
        <p:nvSpPr>
          <p:cNvPr id="4" name="Footer Placeholder 3">
            <a:extLst>
              <a:ext uri="{FF2B5EF4-FFF2-40B4-BE49-F238E27FC236}">
                <a16:creationId xmlns:a16="http://schemas.microsoft.com/office/drawing/2014/main" id="{E35939F2-D435-7647-AFB9-2278AB168BE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94707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ED65-02BB-5D44-BE3F-F82D4924C185}"/>
              </a:ext>
            </a:extLst>
          </p:cNvPr>
          <p:cNvSpPr>
            <a:spLocks noGrp="1"/>
          </p:cNvSpPr>
          <p:nvPr>
            <p:ph type="title"/>
          </p:nvPr>
        </p:nvSpPr>
        <p:spPr/>
        <p:txBody>
          <a:bodyPr/>
          <a:lstStyle/>
          <a:p>
            <a:r>
              <a:rPr lang="en-US"/>
              <a:t>1. Entity Disambiguation</a:t>
            </a:r>
          </a:p>
        </p:txBody>
      </p:sp>
      <p:sp>
        <p:nvSpPr>
          <p:cNvPr id="3" name="Text Placeholder 2">
            <a:extLst>
              <a:ext uri="{FF2B5EF4-FFF2-40B4-BE49-F238E27FC236}">
                <a16:creationId xmlns:a16="http://schemas.microsoft.com/office/drawing/2014/main" id="{8F8621BB-5C60-BD4A-8FF7-829CEFAA6E13}"/>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2DA7C89-D4A1-554F-A6C5-65AEFCB738CE}"/>
              </a:ext>
            </a:extLst>
          </p:cNvPr>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545621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1F2A6AE-26B1-F345-8498-A6FE4575A740}"/>
                  </a:ext>
                </a:extLst>
              </p:cNvPr>
              <p:cNvSpPr>
                <a:spLocks noGrp="1"/>
              </p:cNvSpPr>
              <p:nvPr>
                <p:ph type="title"/>
              </p:nvPr>
            </p:nvSpPr>
            <p:spPr/>
            <p:txBody>
              <a:bodyPr/>
              <a:lstStyle/>
              <a:p>
                <a:r>
                  <a:rPr lang="fr-CH" sz="4000"/>
                  <a:t>Different neighbors of</a:t>
                </a:r>
                <a:r>
                  <a:rPr lang="en-US" sz="4000"/>
                  <a:t> a node </a:t>
                </a:r>
                <a14:m>
                  <m:oMath xmlns:m="http://schemas.openxmlformats.org/officeDocument/2006/math">
                    <m:r>
                      <a:rPr lang="fr-CH" sz="4000" i="1">
                        <a:latin typeface="Cambria Math" panose="02040503050406030204" pitchFamily="18" charset="0"/>
                      </a:rPr>
                      <m:t>𝑣</m:t>
                    </m:r>
                  </m:oMath>
                </a14:m>
                <a:endParaRPr lang="en-US" sz="4000"/>
              </a:p>
            </p:txBody>
          </p:sp>
        </mc:Choice>
        <mc:Fallback xmlns="">
          <p:sp>
            <p:nvSpPr>
              <p:cNvPr id="2" name="Title 1">
                <a:extLst>
                  <a:ext uri="{FF2B5EF4-FFF2-40B4-BE49-F238E27FC236}">
                    <a16:creationId xmlns:a16="http://schemas.microsoft.com/office/drawing/2014/main" id="{A1F2A6AE-26B1-F345-8498-A6FE4575A740}"/>
                  </a:ext>
                </a:extLst>
              </p:cNvPr>
              <p:cNvSpPr>
                <a:spLocks noGrp="1" noRot="1" noChangeAspect="1" noMove="1" noResize="1" noEditPoints="1" noAdjustHandles="1" noChangeArrowheads="1" noChangeShapeType="1" noTextEdit="1"/>
              </p:cNvSpPr>
              <p:nvPr>
                <p:ph type="title"/>
              </p:nvPr>
            </p:nvSpPr>
            <p:spPr>
              <a:blipFill>
                <a:blip r:embed="rId2"/>
                <a:stretch>
                  <a:fillRect l="-176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057F91-FBEC-134B-87D5-D57F8AA1B5DC}"/>
                  </a:ext>
                </a:extLst>
              </p:cNvPr>
              <p:cNvSpPr>
                <a:spLocks noGrp="1"/>
              </p:cNvSpPr>
              <p:nvPr>
                <p:ph idx="1"/>
              </p:nvPr>
            </p:nvSpPr>
            <p:spPr/>
            <p:txBody>
              <a:bodyPr/>
              <a:lstStyle/>
              <a:p>
                <a:pPr marL="514350" indent="-514350">
                  <a:buAutoNum type="alphaUcPeriod"/>
                </a:pPr>
                <a:r>
                  <a:rPr lang="en-US"/>
                  <a:t>Have a different influence depending on their degree</a:t>
                </a:r>
              </a:p>
              <a:p>
                <a:pPr marL="514350" indent="-514350">
                  <a:buAutoNum type="alphaUcPeriod"/>
                </a:pPr>
                <a:r>
                  <a:rPr lang="en-US"/>
                  <a:t>Have exactly same influence</a:t>
                </a:r>
              </a:p>
              <a:p>
                <a:pPr marL="514350" indent="-514350">
                  <a:buAutoNum type="alphaUcPeriod"/>
                </a:pPr>
                <a:r>
                  <a:rPr lang="en-US"/>
                  <a:t>Have a different influence depending on the degree of </a:t>
                </a:r>
                <a14:m>
                  <m:oMath xmlns:m="http://schemas.openxmlformats.org/officeDocument/2006/math">
                    <m:r>
                      <a:rPr lang="fr-CH" sz="3600" i="1">
                        <a:latin typeface="Cambria Math" panose="02040503050406030204" pitchFamily="18" charset="0"/>
                      </a:rPr>
                      <m:t>𝑣</m:t>
                    </m:r>
                  </m:oMath>
                </a14:m>
                <a:endParaRPr lang="en-US"/>
              </a:p>
              <a:p>
                <a:pPr marL="514350" indent="-514350">
                  <a:buAutoNum type="alphaUcPeriod"/>
                </a:pPr>
                <a:r>
                  <a:rPr lang="en-US"/>
                  <a:t> Have a different influence depending on whether they have a known label</a:t>
                </a:r>
              </a:p>
            </p:txBody>
          </p:sp>
        </mc:Choice>
        <mc:Fallback xmlns="">
          <p:sp>
            <p:nvSpPr>
              <p:cNvPr id="3" name="Content Placeholder 2">
                <a:extLst>
                  <a:ext uri="{FF2B5EF4-FFF2-40B4-BE49-F238E27FC236}">
                    <a16:creationId xmlns:a16="http://schemas.microsoft.com/office/drawing/2014/main" id="{49057F91-FBEC-134B-87D5-D57F8AA1B5DC}"/>
                  </a:ext>
                </a:extLst>
              </p:cNvPr>
              <p:cNvSpPr>
                <a:spLocks noGrp="1" noRot="1" noChangeAspect="1" noMove="1" noResize="1" noEditPoints="1" noAdjustHandles="1" noChangeArrowheads="1" noChangeShapeType="1" noTextEdit="1"/>
              </p:cNvSpPr>
              <p:nvPr>
                <p:ph idx="1"/>
              </p:nvPr>
            </p:nvSpPr>
            <p:spPr>
              <a:blipFill>
                <a:blip r:embed="rId3"/>
                <a:stretch>
                  <a:fillRect l="-1410" t="-1310"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04B088-736D-F14A-A961-81CA6DDD797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87741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691807E-E6DA-6443-8682-DB38E005E02E}"/>
                  </a:ext>
                </a:extLst>
              </p:cNvPr>
              <p:cNvSpPr>
                <a:spLocks noGrp="1"/>
              </p:cNvSpPr>
              <p:nvPr>
                <p:ph type="title"/>
              </p:nvPr>
            </p:nvSpPr>
            <p:spPr/>
            <p:txBody>
              <a:bodyPr/>
              <a:lstStyle/>
              <a:p>
                <a:r>
                  <a:rPr lang="en-US" sz="4000"/>
                  <a:t>The probabilities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𝑖𝑛𝑗</m:t>
                        </m:r>
                      </m:sup>
                    </m:sSubSup>
                  </m:oMath>
                </a14:m>
                <a:r>
                  <a:rPr lang="en-US" sz="4000"/>
                  <a:t>,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𝑐𝑜𝑛</m:t>
                        </m:r>
                      </m:sup>
                    </m:sSubSup>
                  </m:oMath>
                </a14:m>
                <a:r>
                  <a:rPr lang="en-US" sz="4000"/>
                  <a:t> and </a:t>
                </a:r>
                <a14:m>
                  <m:oMath xmlns:m="http://schemas.openxmlformats.org/officeDocument/2006/math">
                    <m:sSubSup>
                      <m:sSubSupPr>
                        <m:ctrlPr>
                          <a:rPr lang="fr-CH" sz="4000" i="1">
                            <a:latin typeface="Cambria Math" panose="02040503050406030204" pitchFamily="18" charset="0"/>
                          </a:rPr>
                        </m:ctrlPr>
                      </m:sSubSupPr>
                      <m:e>
                        <m:r>
                          <a:rPr lang="fr-CH" sz="4000" i="1">
                            <a:latin typeface="Cambria Math" panose="02040503050406030204" pitchFamily="18" charset="0"/>
                          </a:rPr>
                          <m:t>𝑝</m:t>
                        </m:r>
                      </m:e>
                      <m:sub>
                        <m:r>
                          <a:rPr lang="fr-CH" sz="4000" i="1">
                            <a:latin typeface="Cambria Math" panose="02040503050406030204" pitchFamily="18" charset="0"/>
                          </a:rPr>
                          <m:t>𝑣</m:t>
                        </m:r>
                      </m:sub>
                      <m:sup>
                        <m:r>
                          <a:rPr lang="fr-CH" sz="4000" i="1">
                            <a:latin typeface="Cambria Math" panose="02040503050406030204" pitchFamily="18" charset="0"/>
                          </a:rPr>
                          <m:t>𝑎𝑏</m:t>
                        </m:r>
                        <m:r>
                          <a:rPr lang="fr-CH" sz="4000" b="0" i="1">
                            <a:latin typeface="Cambria Math" panose="02040503050406030204" pitchFamily="18" charset="0"/>
                          </a:rPr>
                          <m:t>𝑎</m:t>
                        </m:r>
                      </m:sup>
                    </m:sSubSup>
                  </m:oMath>
                </a14:m>
                <a:r>
                  <a:rPr lang="en-US" sz="4000"/>
                  <a:t> depend on</a:t>
                </a:r>
              </a:p>
            </p:txBody>
          </p:sp>
        </mc:Choice>
        <mc:Fallback xmlns="">
          <p:sp>
            <p:nvSpPr>
              <p:cNvPr id="2" name="Title 1">
                <a:extLst>
                  <a:ext uri="{FF2B5EF4-FFF2-40B4-BE49-F238E27FC236}">
                    <a16:creationId xmlns:a16="http://schemas.microsoft.com/office/drawing/2014/main" id="{0691807E-E6DA-6443-8682-DB38E005E02E}"/>
                  </a:ext>
                </a:extLst>
              </p:cNvPr>
              <p:cNvSpPr>
                <a:spLocks noGrp="1" noRot="1" noChangeAspect="1" noMove="1" noResize="1" noEditPoints="1" noAdjustHandles="1" noChangeArrowheads="1" noChangeShapeType="1" noTextEdit="1"/>
              </p:cNvSpPr>
              <p:nvPr>
                <p:ph type="title"/>
              </p:nvPr>
            </p:nvSpPr>
            <p:spPr>
              <a:blipFill>
                <a:blip r:embed="rId2"/>
                <a:stretch>
                  <a:fillRect l="-1765" b="-130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7053DC-2678-7C45-B4FC-0B2C9D18593D}"/>
              </a:ext>
            </a:extLst>
          </p:cNvPr>
          <p:cNvSpPr>
            <a:spLocks noGrp="1"/>
          </p:cNvSpPr>
          <p:nvPr>
            <p:ph idx="1"/>
          </p:nvPr>
        </p:nvSpPr>
        <p:spPr/>
        <p:txBody>
          <a:bodyPr/>
          <a:lstStyle/>
          <a:p>
            <a:pPr marL="514350" indent="-514350">
              <a:buFont typeface="+mj-lt"/>
              <a:buAutoNum type="alphaUcPeriod"/>
            </a:pPr>
            <a:r>
              <a:rPr lang="en-US"/>
              <a:t>The node degree</a:t>
            </a:r>
          </a:p>
          <a:p>
            <a:pPr marL="514350" indent="-514350">
              <a:buAutoNum type="alphaUcPeriod"/>
            </a:pPr>
            <a:r>
              <a:rPr lang="en-US"/>
              <a:t>The pre-existing knowledge on labels</a:t>
            </a:r>
          </a:p>
          <a:p>
            <a:pPr marL="514350" indent="-514350">
              <a:buAutoNum type="alphaUcPeriod"/>
            </a:pPr>
            <a:r>
              <a:rPr lang="en-US"/>
              <a:t>On both node degree and pre-existing knowledge </a:t>
            </a:r>
          </a:p>
          <a:p>
            <a:pPr marL="514350" indent="-514350">
              <a:buAutoNum type="alphaUcPeriod"/>
            </a:pPr>
            <a:r>
              <a:rPr lang="en-US"/>
              <a:t>On further factors</a:t>
            </a:r>
          </a:p>
          <a:p>
            <a:pPr marL="514350" indent="-514350">
              <a:buAutoNum type="alphaUcPeriod"/>
            </a:pPr>
            <a:endParaRPr lang="en-US"/>
          </a:p>
        </p:txBody>
      </p:sp>
      <p:sp>
        <p:nvSpPr>
          <p:cNvPr id="4" name="Footer Placeholder 3">
            <a:extLst>
              <a:ext uri="{FF2B5EF4-FFF2-40B4-BE49-F238E27FC236}">
                <a16:creationId xmlns:a16="http://schemas.microsoft.com/office/drawing/2014/main" id="{56860FDD-1D4C-4F4B-B62B-0A9BCDFECC2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9197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E655-F09B-D442-9B65-5DB64225FA8F}"/>
              </a:ext>
            </a:extLst>
          </p:cNvPr>
          <p:cNvSpPr>
            <a:spLocks noGrp="1"/>
          </p:cNvSpPr>
          <p:nvPr>
            <p:ph type="title"/>
          </p:nvPr>
        </p:nvSpPr>
        <p:spPr/>
        <p:txBody>
          <a:bodyPr/>
          <a:lstStyle/>
          <a:p>
            <a:r>
              <a:rPr lang="en-US"/>
              <a:t>3. Link Prediction</a:t>
            </a:r>
          </a:p>
        </p:txBody>
      </p:sp>
      <p:sp>
        <p:nvSpPr>
          <p:cNvPr id="3" name="Text Placeholder 2">
            <a:extLst>
              <a:ext uri="{FF2B5EF4-FFF2-40B4-BE49-F238E27FC236}">
                <a16:creationId xmlns:a16="http://schemas.microsoft.com/office/drawing/2014/main" id="{0649716C-4252-5448-9BF8-4CA000EEBBA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068E6949-C8F5-1745-A241-5A22FBDC068A}"/>
              </a:ext>
            </a:extLst>
          </p:cNvPr>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303004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06A855-7AC6-8E4F-A75F-0AEC8FA4DBE6}"/>
              </a:ext>
            </a:extLst>
          </p:cNvPr>
          <p:cNvSpPr>
            <a:spLocks noGrp="1"/>
          </p:cNvSpPr>
          <p:nvPr>
            <p:ph type="title"/>
          </p:nvPr>
        </p:nvSpPr>
        <p:spPr/>
        <p:txBody>
          <a:bodyPr/>
          <a:lstStyle/>
          <a:p>
            <a:r>
              <a:rPr lang="en-US"/>
              <a:t>Knowledge Base Completion</a:t>
            </a:r>
          </a:p>
        </p:txBody>
      </p:sp>
      <p:sp>
        <p:nvSpPr>
          <p:cNvPr id="6" name="Content Placeholder 5">
            <a:extLst>
              <a:ext uri="{FF2B5EF4-FFF2-40B4-BE49-F238E27FC236}">
                <a16:creationId xmlns:a16="http://schemas.microsoft.com/office/drawing/2014/main" id="{0F8BC4CB-5A42-3440-A1ED-D8330E4FDAE0}"/>
              </a:ext>
            </a:extLst>
          </p:cNvPr>
          <p:cNvSpPr>
            <a:spLocks noGrp="1"/>
          </p:cNvSpPr>
          <p:nvPr>
            <p:ph idx="1"/>
          </p:nvPr>
        </p:nvSpPr>
        <p:spPr/>
        <p:txBody>
          <a:bodyPr/>
          <a:lstStyle/>
          <a:p>
            <a:r>
              <a:rPr lang="en-US"/>
              <a:t>Large knowledge bases are usually incomplete</a:t>
            </a:r>
          </a:p>
          <a:p>
            <a:pPr marL="457200" indent="-457200">
              <a:buFont typeface="Arial" panose="020B0604020202020204" pitchFamily="34" charset="0"/>
              <a:buChar char="•"/>
            </a:pPr>
            <a:r>
              <a:rPr lang="en-US"/>
              <a:t>DBPedia: 60% of persons miss place of birth</a:t>
            </a:r>
          </a:p>
          <a:p>
            <a:pPr marL="457200" indent="-457200">
              <a:buFont typeface="Arial" panose="020B0604020202020204" pitchFamily="34" charset="0"/>
              <a:buChar char="•"/>
            </a:pPr>
            <a:r>
              <a:rPr lang="en-US"/>
              <a:t>FreeBase: 71% of persons miss place of birth etc.</a:t>
            </a:r>
          </a:p>
          <a:p>
            <a:r>
              <a:rPr lang="en-US"/>
              <a:t>Try to predict missing links from existing data</a:t>
            </a:r>
          </a:p>
        </p:txBody>
      </p:sp>
      <p:sp>
        <p:nvSpPr>
          <p:cNvPr id="4" name="Footer Placeholder 3">
            <a:extLst>
              <a:ext uri="{FF2B5EF4-FFF2-40B4-BE49-F238E27FC236}">
                <a16:creationId xmlns:a16="http://schemas.microsoft.com/office/drawing/2014/main" id="{441859C7-D32F-714D-A514-B9D88F4D6A7A}"/>
              </a:ext>
            </a:extLst>
          </p:cNvPr>
          <p:cNvSpPr>
            <a:spLocks noGrp="1"/>
          </p:cNvSpPr>
          <p:nvPr>
            <p:ph type="ftr" sz="quarter" idx="10"/>
          </p:nvPr>
        </p:nvSpPr>
        <p:spPr/>
        <p:txBody>
          <a:bodyPr/>
          <a:lstStyle/>
          <a:p>
            <a:r>
              <a:rPr lang="fr-CH"/>
              <a:t>©2020, Karl Aberer, EPFL-IC, Laboratoire de systèmes d'informations répartis </a:t>
            </a:r>
            <a:endParaRPr lang="en-GB"/>
          </a:p>
        </p:txBody>
      </p:sp>
      <p:pic>
        <p:nvPicPr>
          <p:cNvPr id="8" name="Picture 7">
            <a:extLst>
              <a:ext uri="{FF2B5EF4-FFF2-40B4-BE49-F238E27FC236}">
                <a16:creationId xmlns:a16="http://schemas.microsoft.com/office/drawing/2014/main" id="{8E40D0B5-D26B-7C4C-8E14-39846550D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479" y="4403439"/>
            <a:ext cx="4070251" cy="2955238"/>
          </a:xfrm>
          <a:prstGeom prst="rect">
            <a:avLst/>
          </a:prstGeom>
        </p:spPr>
      </p:pic>
      <p:sp>
        <p:nvSpPr>
          <p:cNvPr id="9" name="TextBox 8">
            <a:extLst>
              <a:ext uri="{FF2B5EF4-FFF2-40B4-BE49-F238E27FC236}">
                <a16:creationId xmlns:a16="http://schemas.microsoft.com/office/drawing/2014/main" id="{36202675-6A9E-FA43-A002-9D642CDB4E2C}"/>
              </a:ext>
            </a:extLst>
          </p:cNvPr>
          <p:cNvSpPr txBox="1"/>
          <p:nvPr/>
        </p:nvSpPr>
        <p:spPr>
          <a:xfrm>
            <a:off x="616358" y="5312072"/>
            <a:ext cx="3571812"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Jane born in Miami?</a:t>
            </a:r>
          </a:p>
        </p:txBody>
      </p:sp>
    </p:spTree>
    <p:extLst>
      <p:ext uri="{BB962C8B-B14F-4D97-AF65-F5344CB8AC3E}">
        <p14:creationId xmlns:p14="http://schemas.microsoft.com/office/powerpoint/2010/main" val="152887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CE6B-20D8-8649-ABB7-81F5FEE70DF4}"/>
              </a:ext>
            </a:extLst>
          </p:cNvPr>
          <p:cNvSpPr>
            <a:spLocks noGrp="1"/>
          </p:cNvSpPr>
          <p:nvPr>
            <p:ph type="title"/>
          </p:nvPr>
        </p:nvSpPr>
        <p:spPr/>
        <p:txBody>
          <a:bodyPr/>
          <a:lstStyle/>
          <a:p>
            <a:r>
              <a:rPr lang="en-US"/>
              <a:t>Observation on Word Embeddings</a:t>
            </a:r>
          </a:p>
        </p:txBody>
      </p:sp>
      <p:pic>
        <p:nvPicPr>
          <p:cNvPr id="6" name="Content Placeholder 5">
            <a:extLst>
              <a:ext uri="{FF2B5EF4-FFF2-40B4-BE49-F238E27FC236}">
                <a16:creationId xmlns:a16="http://schemas.microsoft.com/office/drawing/2014/main" id="{2C78A78C-82C1-514F-B1BB-EB1C943D7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3126" y="1728564"/>
            <a:ext cx="9206155" cy="5040560"/>
          </a:xfrm>
        </p:spPr>
      </p:pic>
      <p:sp>
        <p:nvSpPr>
          <p:cNvPr id="4" name="Footer Placeholder 3">
            <a:extLst>
              <a:ext uri="{FF2B5EF4-FFF2-40B4-BE49-F238E27FC236}">
                <a16:creationId xmlns:a16="http://schemas.microsoft.com/office/drawing/2014/main" id="{4A002448-851C-204D-A771-A74015775BA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84401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0560-2229-4F47-B3CD-7D689511A313}"/>
              </a:ext>
            </a:extLst>
          </p:cNvPr>
          <p:cNvSpPr>
            <a:spLocks noGrp="1"/>
          </p:cNvSpPr>
          <p:nvPr>
            <p:ph type="title"/>
          </p:nvPr>
        </p:nvSpPr>
        <p:spPr/>
        <p:txBody>
          <a:bodyPr/>
          <a:lstStyle/>
          <a:p>
            <a:r>
              <a:rPr lang="en-US"/>
              <a:t>Relations in Word Embeddings</a:t>
            </a:r>
          </a:p>
        </p:txBody>
      </p:sp>
      <p:sp>
        <p:nvSpPr>
          <p:cNvPr id="4" name="Footer Placeholder 3">
            <a:extLst>
              <a:ext uri="{FF2B5EF4-FFF2-40B4-BE49-F238E27FC236}">
                <a16:creationId xmlns:a16="http://schemas.microsoft.com/office/drawing/2014/main" id="{79E2012A-DF53-034E-8975-39B32130FCC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8" name="Picture 7">
            <a:extLst>
              <a:ext uri="{FF2B5EF4-FFF2-40B4-BE49-F238E27FC236}">
                <a16:creationId xmlns:a16="http://schemas.microsoft.com/office/drawing/2014/main" id="{9C9D1D3B-C968-834D-AB71-FB065D7A4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8502" y="2033172"/>
            <a:ext cx="5829300" cy="1663700"/>
          </a:xfrm>
          <a:prstGeom prst="rect">
            <a:avLst/>
          </a:prstGeom>
        </p:spPr>
      </p:pic>
      <p:pic>
        <p:nvPicPr>
          <p:cNvPr id="10" name="Picture 9">
            <a:extLst>
              <a:ext uri="{FF2B5EF4-FFF2-40B4-BE49-F238E27FC236}">
                <a16:creationId xmlns:a16="http://schemas.microsoft.com/office/drawing/2014/main" id="{0D8271F1-64D7-B04E-AE08-24765D34F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623" y="3888804"/>
            <a:ext cx="5715000" cy="1930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E58912-D54B-F24C-AA44-3AD2D2AFE414}"/>
                  </a:ext>
                </a:extLst>
              </p:cNvPr>
              <p:cNvSpPr txBox="1"/>
              <p:nvPr/>
            </p:nvSpPr>
            <p:spPr>
              <a:xfrm>
                <a:off x="844646" y="4188957"/>
                <a:ext cx="5022977" cy="1372812"/>
              </a:xfrm>
              <a:prstGeom prst="rect">
                <a:avLst/>
              </a:prstGeom>
              <a:noFill/>
            </p:spPr>
            <p:txBody>
              <a:bodyPr wrap="none" rtlCol="0">
                <a:spAutoFit/>
              </a:bodyPr>
              <a:lstStyle/>
              <a:p>
                <a:pPr algn="l"/>
                <a:r>
                  <a:rPr lang="en-US" sz="4000" dirty="0">
                    <a:latin typeface="Calibri" panose="020F0502020204030204" pitchFamily="34" charset="0"/>
                    <a:cs typeface="Calibri" panose="020F0502020204030204" pitchFamily="34" charset="0"/>
                  </a:rPr>
                  <a:t>Idea: Find a vector </a:t>
                </a:r>
              </a:p>
              <a:p>
                <a:pPr algn="l"/>
                <a14:m>
                  <m:oMath xmlns:m="http://schemas.openxmlformats.org/officeDocument/2006/math">
                    <m:sSub>
                      <m:sSubPr>
                        <m:ctrlPr>
                          <a:rPr lang="en-US" sz="4000" i="1">
                            <a:latin typeface="Cambria Math" panose="02040503050406030204" pitchFamily="18" charset="0"/>
                          </a:rPr>
                        </m:ctrlPr>
                      </m:sSubPr>
                      <m:e>
                        <m:r>
                          <a:rPr lang="fr-CH" sz="4000" b="0" i="1">
                            <a:latin typeface="Cambria Math" panose="02040503050406030204" pitchFamily="18" charset="0"/>
                          </a:rPr>
                          <m:t>𝑣</m:t>
                        </m:r>
                      </m:e>
                      <m:sub>
                        <m:r>
                          <a:rPr lang="fr-CH" sz="4000" b="0" i="1">
                            <a:latin typeface="Cambria Math" panose="02040503050406030204" pitchFamily="18" charset="0"/>
                          </a:rPr>
                          <m:t>𝑖𝑠</m:t>
                        </m:r>
                        <m:r>
                          <a:rPr lang="fr-CH" sz="4000" b="0" i="1">
                            <a:latin typeface="Cambria Math" panose="02040503050406030204" pitchFamily="18" charset="0"/>
                          </a:rPr>
                          <m:t>_</m:t>
                        </m:r>
                        <m:r>
                          <a:rPr lang="fr-CH" sz="4000" b="0" i="1">
                            <a:latin typeface="Cambria Math" panose="02040503050406030204" pitchFamily="18" charset="0"/>
                          </a:rPr>
                          <m:t>𝑐𝑎𝑝𝑖𝑡𝑎𝑙</m:t>
                        </m:r>
                        <m:r>
                          <a:rPr lang="fr-CH" sz="4000" b="0" i="1">
                            <a:latin typeface="Cambria Math" panose="02040503050406030204" pitchFamily="18" charset="0"/>
                          </a:rPr>
                          <m:t>_</m:t>
                        </m:r>
                        <m:r>
                          <a:rPr lang="fr-CH" sz="4000" b="0" i="1">
                            <a:latin typeface="Cambria Math" panose="02040503050406030204" pitchFamily="18" charset="0"/>
                          </a:rPr>
                          <m:t>𝑜𝑓</m:t>
                        </m:r>
                      </m:sub>
                    </m:sSub>
                  </m:oMath>
                </a14:m>
                <a:r>
                  <a:rPr lang="en-US" sz="4000" dirty="0">
                    <a:latin typeface="Calibri" panose="020F0502020204030204" pitchFamily="34" charset="0"/>
                    <a:cs typeface="Calibri" panose="020F0502020204030204" pitchFamily="34" charset="0"/>
                  </a:rPr>
                  <a:t> such that </a:t>
                </a:r>
              </a:p>
            </p:txBody>
          </p:sp>
        </mc:Choice>
        <mc:Fallback xmlns="">
          <p:sp>
            <p:nvSpPr>
              <p:cNvPr id="11" name="TextBox 10">
                <a:extLst>
                  <a:ext uri="{FF2B5EF4-FFF2-40B4-BE49-F238E27FC236}">
                    <a16:creationId xmlns:a16="http://schemas.microsoft.com/office/drawing/2014/main" id="{12E58912-D54B-F24C-AA44-3AD2D2AFE414}"/>
                  </a:ext>
                </a:extLst>
              </p:cNvPr>
              <p:cNvSpPr txBox="1">
                <a:spLocks noRot="1" noChangeAspect="1" noMove="1" noResize="1" noEditPoints="1" noAdjustHandles="1" noChangeArrowheads="1" noChangeShapeType="1" noTextEdit="1"/>
              </p:cNvSpPr>
              <p:nvPr/>
            </p:nvSpPr>
            <p:spPr>
              <a:xfrm>
                <a:off x="844646" y="4188957"/>
                <a:ext cx="5022977" cy="1372812"/>
              </a:xfrm>
              <a:prstGeom prst="rect">
                <a:avLst/>
              </a:prstGeom>
              <a:blipFill>
                <a:blip r:embed="rId5"/>
                <a:stretch>
                  <a:fillRect l="-4293" t="-7339" r="-3283" b="-1467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D818302-52DD-EE4C-970D-96A7A1BB7ABE}"/>
              </a:ext>
            </a:extLst>
          </p:cNvPr>
          <p:cNvSpPr txBox="1"/>
          <p:nvPr/>
        </p:nvSpPr>
        <p:spPr>
          <a:xfrm>
            <a:off x="214729" y="6477540"/>
            <a:ext cx="11305787" cy="707886"/>
          </a:xfrm>
          <a:prstGeom prst="rect">
            <a:avLst/>
          </a:prstGeom>
          <a:noFill/>
        </p:spPr>
        <p:txBody>
          <a:bodyPr wrap="none" rtlCol="0">
            <a:spAutoFit/>
          </a:bodyPr>
          <a:lstStyle/>
          <a:p>
            <a:r>
              <a:rPr lang="en-US" sz="4000" dirty="0">
                <a:latin typeface="Calibri" panose="020F0502020204030204" pitchFamily="34" charset="0"/>
                <a:cs typeface="Calibri" panose="020F0502020204030204" pitchFamily="34" charset="0"/>
              </a:rPr>
              <a:t>Relations are also represented as embedding vectors!</a:t>
            </a:r>
          </a:p>
        </p:txBody>
      </p:sp>
    </p:spTree>
    <p:extLst>
      <p:ext uri="{BB962C8B-B14F-4D97-AF65-F5344CB8AC3E}">
        <p14:creationId xmlns:p14="http://schemas.microsoft.com/office/powerpoint/2010/main" val="3132241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5993-D0EF-6C44-BBD2-8D574ACB1E68}"/>
              </a:ext>
            </a:extLst>
          </p:cNvPr>
          <p:cNvSpPr>
            <a:spLocks noGrp="1"/>
          </p:cNvSpPr>
          <p:nvPr>
            <p:ph type="title"/>
          </p:nvPr>
        </p:nvSpPr>
        <p:spPr/>
        <p:txBody>
          <a:bodyPr/>
          <a:lstStyle/>
          <a:p>
            <a:r>
              <a:rPr lang="en-US"/>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C11BE1-631C-B043-913C-B424E994BDDF}"/>
                  </a:ext>
                </a:extLst>
              </p:cNvPr>
              <p:cNvSpPr>
                <a:spLocks noGrp="1"/>
              </p:cNvSpPr>
              <p:nvPr>
                <p:ph idx="1"/>
              </p:nvPr>
            </p:nvSpPr>
            <p:spPr/>
            <p:txBody>
              <a:bodyPr/>
              <a:lstStyle/>
              <a:p>
                <a:r>
                  <a:rPr lang="en-US"/>
                  <a:t>Knowledge graph </a:t>
                </a:r>
                <a14:m>
                  <m:oMath xmlns:m="http://schemas.openxmlformats.org/officeDocument/2006/math">
                    <m:r>
                      <a:rPr lang="fr-CH" b="0" i="1">
                        <a:latin typeface="Cambria Math" panose="02040503050406030204" pitchFamily="18" charset="0"/>
                        <a:ea typeface="Cambria Math" panose="02040503050406030204" pitchFamily="18" charset="0"/>
                      </a:rPr>
                      <m:t>𝐺</m:t>
                    </m:r>
                  </m:oMath>
                </a14:m>
                <a:r>
                  <a:rPr lang="en-US"/>
                  <a:t> consists of (correct) triples </a:t>
                </a:r>
                <a14:m>
                  <m:oMath xmlns:m="http://schemas.openxmlformats.org/officeDocument/2006/math">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endParaRPr lang="en-US"/>
              </a:p>
              <a:p>
                <a:r>
                  <a:rPr lang="en-US"/>
                  <a:t>where </a:t>
                </a:r>
                <a14:m>
                  <m:oMath xmlns:m="http://schemas.openxmlformats.org/officeDocument/2006/math">
                    <m:r>
                      <a:rPr lang="fr-CH" i="1">
                        <a:latin typeface="Cambria Math" panose="02040503050406030204" pitchFamily="18" charset="0"/>
                      </a:rPr>
                      <m:t>h</m:t>
                    </m:r>
                    <m:r>
                      <a:rPr lang="fr-CH" i="1">
                        <a:latin typeface="Cambria Math" panose="02040503050406030204" pitchFamily="18" charset="0"/>
                      </a:rPr>
                      <m:t>,</m:t>
                    </m:r>
                    <m:r>
                      <a:rPr lang="fr-CH" b="0" i="1">
                        <a:latin typeface="Cambria Math" panose="02040503050406030204" pitchFamily="18" charset="0"/>
                      </a:rPr>
                      <m:t>𝑡</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𝐸</m:t>
                    </m:r>
                  </m:oMath>
                </a14:m>
                <a:r>
                  <a:rPr lang="en-US"/>
                  <a:t> and </a:t>
                </a:r>
                <a14:m>
                  <m:oMath xmlns:m="http://schemas.openxmlformats.org/officeDocument/2006/math">
                    <m:r>
                      <a:rPr lang="fr-CH" i="1">
                        <a:latin typeface="Cambria Math" panose="02040503050406030204" pitchFamily="18" charset="0"/>
                      </a:rPr>
                      <m:t>𝑟</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𝑅</m:t>
                    </m:r>
                  </m:oMath>
                </a14:m>
                <a:endParaRPr lang="en-US"/>
              </a:p>
              <a:p>
                <a:endParaRPr lang="en-US"/>
              </a:p>
              <a:p>
                <a:r>
                  <a:rPr lang="en-US"/>
                  <a:t>Define a plausibility score </a:t>
                </a:r>
                <a14:m>
                  <m:oMath xmlns:m="http://schemas.openxmlformats.org/officeDocument/2006/math">
                    <m:r>
                      <m:rPr>
                        <m:sty m:val="p"/>
                      </m:rPr>
                      <a:rPr lang="fr-CH" b="0" i="0">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a:t> such that</a:t>
                </a:r>
              </a:p>
              <a:p>
                <a:endParaRPr lang="en-US"/>
              </a:p>
              <a:p>
                <a:r>
                  <a:rPr lang="fr-CH"/>
                  <a: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a:t> &gt; </a:t>
                </a:r>
                <a14:m>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𝑟</m:t>
                        </m:r>
                        <m:r>
                          <a:rPr lang="fr-CH" b="0" i="1">
                            <a:latin typeface="Cambria Math" panose="02040503050406030204" pitchFamily="18" charset="0"/>
                          </a:rPr>
                          <m:t>′</m:t>
                        </m:r>
                        <m:r>
                          <a:rPr lang="fr-CH" i="1">
                            <a:latin typeface="Cambria Math" panose="02040503050406030204" pitchFamily="18" charset="0"/>
                          </a:rPr>
                          <m:t>,</m:t>
                        </m:r>
                        <m:r>
                          <a:rPr lang="fr-CH" i="1">
                            <a:latin typeface="Cambria Math" panose="02040503050406030204" pitchFamily="18" charset="0"/>
                          </a:rPr>
                          <m:t>𝑡</m:t>
                        </m:r>
                        <m:r>
                          <a:rPr lang="fr-CH" b="0" i="1">
                            <a:latin typeface="Cambria Math" panose="02040503050406030204" pitchFamily="18" charset="0"/>
                          </a:rPr>
                          <m:t>′</m:t>
                        </m:r>
                      </m:e>
                    </m:d>
                  </m:oMath>
                </a14:m>
                <a:endParaRPr lang="fr-CH"/>
              </a:p>
              <a:p>
                <a:endParaRPr lang="en-US"/>
              </a:p>
              <a:p>
                <a:r>
                  <a:rPr lang="en-US"/>
                  <a:t>if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r>
                  <a:rPr lang="en-US"/>
                  <a:t> is a plausible triple and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r>
                          <a:rPr lang="fr-CH" i="1">
                            <a:latin typeface="Cambria Math" panose="02040503050406030204" pitchFamily="18" charset="0"/>
                          </a:rPr>
                          <m:t>′</m:t>
                        </m:r>
                      </m:e>
                    </m:d>
                  </m:oMath>
                </a14:m>
                <a:r>
                  <a:rPr lang="en-US"/>
                  <a:t> is an implausible triple</a:t>
                </a:r>
              </a:p>
            </p:txBody>
          </p:sp>
        </mc:Choice>
        <mc:Fallback xmlns="">
          <p:sp>
            <p:nvSpPr>
              <p:cNvPr id="3" name="Content Placeholder 2">
                <a:extLst>
                  <a:ext uri="{FF2B5EF4-FFF2-40B4-BE49-F238E27FC236}">
                    <a16:creationId xmlns:a16="http://schemas.microsoft.com/office/drawing/2014/main" id="{F0C11BE1-631C-B043-913C-B424E994BDDF}"/>
                  </a:ext>
                </a:extLst>
              </p:cNvPr>
              <p:cNvSpPr>
                <a:spLocks noGrp="1" noRot="1" noChangeAspect="1" noMove="1" noResize="1" noEditPoints="1" noAdjustHandles="1" noChangeArrowheads="1" noChangeShapeType="1" noTextEdit="1"/>
              </p:cNvSpPr>
              <p:nvPr>
                <p:ph idx="1"/>
              </p:nvPr>
            </p:nvSpPr>
            <p:spPr>
              <a:blipFill>
                <a:blip r:embed="rId3"/>
                <a:stretch>
                  <a:fillRect l="-1293" t="-1310" b="-109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8131B36-B72D-B647-AB86-26715BBC104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75859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6C44-5CC0-A444-8103-7800ABC1CB8A}"/>
              </a:ext>
            </a:extLst>
          </p:cNvPr>
          <p:cNvSpPr>
            <a:spLocks noGrp="1"/>
          </p:cNvSpPr>
          <p:nvPr>
            <p:ph type="title"/>
          </p:nvPr>
        </p:nvSpPr>
        <p:spPr/>
        <p:txBody>
          <a:bodyPr/>
          <a:lstStyle/>
          <a:p>
            <a:r>
              <a:rPr lang="en-US"/>
              <a:t>Learning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826BD8-7698-F147-94E2-0821E6FCB834}"/>
                  </a:ext>
                </a:extLst>
              </p:cNvPr>
              <p:cNvSpPr>
                <a:spLocks noGrp="1"/>
              </p:cNvSpPr>
              <p:nvPr>
                <p:ph idx="1"/>
              </p:nvPr>
            </p:nvSpPr>
            <p:spPr/>
            <p:txBody>
              <a:bodyPr/>
              <a:lstStyle/>
              <a:p>
                <a:r>
                  <a:rPr lang="en-US"/>
                  <a:t>Minimize the loss function</a:t>
                </a:r>
              </a:p>
              <a:p>
                <a:endParaRPr lang="en-US"/>
              </a:p>
              <a:p>
                <a:pP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rPr>
                        <m:t>𝐽</m:t>
                      </m:r>
                      <m:d>
                        <m:dPr>
                          <m:ctrlPr>
                            <a:rPr lang="fr-CH" b="0" i="1">
                              <a:latin typeface="Cambria Math" panose="02040503050406030204" pitchFamily="18" charset="0"/>
                            </a:rPr>
                          </m:ctrlPr>
                        </m:dPr>
                        <m:e>
                          <m:r>
                            <a:rPr lang="fr-CH" b="0" i="1">
                              <a:latin typeface="Cambria Math" panose="02040503050406030204" pitchFamily="18" charset="0"/>
                              <a:ea typeface="Cambria Math" panose="02040503050406030204" pitchFamily="18" charset="0"/>
                            </a:rPr>
                            <m:t>𝜃</m:t>
                          </m:r>
                        </m:e>
                      </m:d>
                      <m:r>
                        <a:rPr lang="fr-CH" b="0" i="1">
                          <a:latin typeface="Cambria Math" panose="02040503050406030204" pitchFamily="18" charset="0"/>
                          <a:ea typeface="Cambria Math" panose="02040503050406030204" pitchFamily="18" charset="0"/>
                        </a:rPr>
                        <m:t>=</m:t>
                      </m:r>
                      <m:nary>
                        <m:naryPr>
                          <m:chr m:val="∑"/>
                          <m:supHide m:val="on"/>
                          <m:ctrlPr>
                            <a:rPr lang="fr-CH" b="0" i="1">
                              <a:latin typeface="Cambria Math" panose="02040503050406030204" pitchFamily="18" charset="0"/>
                              <a:ea typeface="Cambria Math" panose="02040503050406030204" pitchFamily="18" charset="0"/>
                            </a:rPr>
                          </m:ctrlPr>
                        </m:naryPr>
                        <m:sub>
                          <m:eqArr>
                            <m:eqArrPr>
                              <m:ctrlPr>
                                <a:rPr lang="fr-CH" b="0" i="1">
                                  <a:latin typeface="Cambria Math" panose="02040503050406030204" pitchFamily="18" charset="0"/>
                                  <a:ea typeface="Cambria Math" panose="02040503050406030204" pitchFamily="18" charset="0"/>
                                </a:rPr>
                              </m:ctrlPr>
                            </m:eqArrPr>
                            <m:e>
                              <m:r>
                                <m:rPr>
                                  <m:brk m:alnAt="7"/>
                                </m:rP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h</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𝑟</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𝑡</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𝜖</m:t>
                              </m:r>
                              <m:r>
                                <a:rPr lang="fr-CH" b="0" i="1">
                                  <a:latin typeface="Cambria Math" panose="02040503050406030204" pitchFamily="18" charset="0"/>
                                  <a:ea typeface="Cambria Math" panose="02040503050406030204" pitchFamily="18" charset="0"/>
                                </a:rPr>
                                <m:t>𝐺</m:t>
                              </m:r>
                            </m:e>
                            <m:e>
                              <m:r>
                                <a:rPr lang="fr-CH" b="0" i="1">
                                  <a:latin typeface="Cambria Math" panose="02040503050406030204" pitchFamily="18" charset="0"/>
                                  <a:ea typeface="Cambria Math" panose="02040503050406030204" pitchFamily="18" charset="0"/>
                                </a:rPr>
                                <m:t>(</m:t>
                              </m:r>
                              <m:sSup>
                                <m:sSupPr>
                                  <m:ctrlPr>
                                    <a:rPr lang="fr-CH" b="0"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h</m:t>
                                  </m:r>
                                </m:e>
                                <m:sup>
                                  <m:r>
                                    <a:rPr lang="fr-CH" b="0" i="1">
                                      <a:latin typeface="Cambria Math" panose="02040503050406030204" pitchFamily="18" charset="0"/>
                                      <a:ea typeface="Cambria Math" panose="02040503050406030204" pitchFamily="18" charset="0"/>
                                    </a:rPr>
                                    <m:t>′</m:t>
                                  </m:r>
                                </m:sup>
                              </m:sSup>
                              <m:r>
                                <a:rPr lang="fr-CH" b="0" i="1">
                                  <a:latin typeface="Cambria Math" panose="02040503050406030204" pitchFamily="18" charset="0"/>
                                  <a:ea typeface="Cambria Math" panose="02040503050406030204" pitchFamily="18" charset="0"/>
                                </a:rPr>
                                <m:t>,</m:t>
                              </m:r>
                              <m:sSup>
                                <m:sSupPr>
                                  <m:ctrlPr>
                                    <a:rPr lang="fr-CH" b="0"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𝑟</m:t>
                                  </m:r>
                                </m:e>
                                <m:sup>
                                  <m:r>
                                    <a:rPr lang="fr-CH" b="0" i="1">
                                      <a:latin typeface="Cambria Math" panose="02040503050406030204" pitchFamily="18" charset="0"/>
                                      <a:ea typeface="Cambria Math" panose="02040503050406030204" pitchFamily="18" charset="0"/>
                                    </a:rPr>
                                    <m:t>′</m:t>
                                  </m:r>
                                </m:sup>
                              </m:sSup>
                              <m:r>
                                <a:rPr lang="fr-CH" b="0" i="1">
                                  <a:latin typeface="Cambria Math" panose="02040503050406030204" pitchFamily="18" charset="0"/>
                                  <a:ea typeface="Cambria Math" panose="02040503050406030204" pitchFamily="18" charset="0"/>
                                </a:rPr>
                                <m:t>,</m:t>
                              </m:r>
                              <m:sSup>
                                <m:sSupPr>
                                  <m:ctrlPr>
                                    <a:rPr lang="fr-CH" b="0"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𝑡</m:t>
                                  </m:r>
                                </m:e>
                                <m:sup>
                                  <m:r>
                                    <a:rPr lang="fr-CH" b="0" i="1">
                                      <a:latin typeface="Cambria Math" panose="02040503050406030204" pitchFamily="18" charset="0"/>
                                      <a:ea typeface="Cambria Math" panose="02040503050406030204" pitchFamily="18" charset="0"/>
                                    </a:rPr>
                                    <m:t>′</m:t>
                                  </m:r>
                                </m:sup>
                              </m:sSup>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𝜖</m:t>
                              </m:r>
                              <m:r>
                                <a:rPr lang="fr-CH" b="0" i="1">
                                  <a:latin typeface="Cambria Math" panose="02040503050406030204" pitchFamily="18" charset="0"/>
                                  <a:ea typeface="Cambria Math" panose="02040503050406030204" pitchFamily="18" charset="0"/>
                                </a:rPr>
                                <m:t>𝐺</m:t>
                              </m:r>
                              <m:r>
                                <a:rPr lang="fr-CH" b="0" i="1">
                                  <a:latin typeface="Cambria Math" panose="02040503050406030204" pitchFamily="18" charset="0"/>
                                  <a:ea typeface="Cambria Math" panose="02040503050406030204" pitchFamily="18" charset="0"/>
                                </a:rPr>
                                <m:t>′</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e>
                          </m:eqArr>
                        </m:sub>
                        <m:sup/>
                        <m:e>
                          <m:r>
                            <m:rPr>
                              <m:sty m:val="p"/>
                            </m:rPr>
                            <a:rPr lang="fr-CH" b="0" i="0">
                              <a:latin typeface="Cambria Math" panose="02040503050406030204" pitchFamily="18" charset="0"/>
                              <a:ea typeface="Cambria Math" panose="02040503050406030204" pitchFamily="18" charset="0"/>
                            </a:rPr>
                            <m:t>max</m:t>
                          </m:r>
                          <m:r>
                            <a:rPr lang="fr-CH" b="0" i="1">
                              <a:latin typeface="Cambria Math" panose="02040503050406030204" pitchFamily="18" charset="0"/>
                              <a:ea typeface="Cambria Math" panose="02040503050406030204" pitchFamily="18" charset="0"/>
                            </a:rPr>
                            <m:t>⁡(0,</m:t>
                          </m:r>
                          <m:r>
                            <a:rPr lang="fr-CH" b="0" i="1">
                              <a:latin typeface="Cambria Math" panose="02040503050406030204" pitchFamily="18" charset="0"/>
                              <a:ea typeface="Cambria Math" panose="02040503050406030204" pitchFamily="18" charset="0"/>
                            </a:rPr>
                            <m:t>𝛾</m:t>
                          </m:r>
                          <m:r>
                            <a:rPr lang="fr-CH" b="0" i="1">
                              <a:latin typeface="Cambria Math" panose="02040503050406030204" pitchFamily="18" charset="0"/>
                              <a:ea typeface="Cambria Math" panose="02040503050406030204" pitchFamily="18" charset="0"/>
                            </a:rPr>
                            <m:t>+</m:t>
                          </m:r>
                          <m:r>
                            <m:rPr>
                              <m:sty m:val="p"/>
                            </m:rPr>
                            <a:rPr lang="fr-CH">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r>
                            <m:rPr>
                              <m:nor/>
                            </m:rPr>
                            <a:rPr lang="en-US"/>
                            <m:t> </m:t>
                          </m:r>
                          <m:r>
                            <m:rPr>
                              <m:nor/>
                            </m:rPr>
                            <a:rPr lang="fr-CH" b="0" i="0"/>
                            <m:t>−</m:t>
                          </m:r>
                          <m:r>
                            <m:rPr>
                              <m:nor/>
                            </m:rPr>
                            <a:rPr lang="en-US"/>
                            <m:t> </m:t>
                          </m:r>
                          <m:r>
                            <m:rPr>
                              <m:sty m:val="p"/>
                            </m:rPr>
                            <a:rPr lang="fr-CH">
                              <a:latin typeface="Cambria Math" panose="02040503050406030204" pitchFamily="18" charset="0"/>
                            </a:rPr>
                            <m:t>f</m:t>
                          </m:r>
                          <m:d>
                            <m:dPr>
                              <m:ctrlPr>
                                <a:rPr lang="fr-CH" i="1">
                                  <a:latin typeface="Cambria Math" panose="02040503050406030204" pitchFamily="18" charset="0"/>
                                </a:rPr>
                              </m:ctrlPr>
                            </m:dPr>
                            <m:e>
                              <m:sSup>
                                <m:sSupPr>
                                  <m:ctrlPr>
                                    <a:rPr lang="fr-CH" i="1">
                                      <a:latin typeface="Cambria Math" panose="02040503050406030204" pitchFamily="18" charset="0"/>
                                    </a:rPr>
                                  </m:ctrlPr>
                                </m:sSupPr>
                                <m:e>
                                  <m:r>
                                    <a:rPr lang="fr-CH" i="1">
                                      <a:latin typeface="Cambria Math" panose="02040503050406030204" pitchFamily="18" charset="0"/>
                                    </a:rPr>
                                    <m:t>h</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𝑟</m:t>
                                  </m:r>
                                </m:e>
                                <m:sup>
                                  <m:r>
                                    <a:rPr lang="fr-CH" i="1">
                                      <a:latin typeface="Cambria Math" panose="02040503050406030204" pitchFamily="18" charset="0"/>
                                    </a:rPr>
                                    <m:t>′</m:t>
                                  </m:r>
                                </m:sup>
                              </m:sSup>
                              <m:r>
                                <a:rPr lang="fr-CH" i="1">
                                  <a:latin typeface="Cambria Math" panose="02040503050406030204" pitchFamily="18" charset="0"/>
                                </a:rPr>
                                <m:t>,</m:t>
                              </m:r>
                              <m:sSup>
                                <m:sSupPr>
                                  <m:ctrlPr>
                                    <a:rPr lang="fr-CH" i="1">
                                      <a:latin typeface="Cambria Math" panose="02040503050406030204" pitchFamily="18" charset="0"/>
                                    </a:rPr>
                                  </m:ctrlPr>
                                </m:sSupPr>
                                <m:e>
                                  <m:r>
                                    <a:rPr lang="fr-CH" i="1">
                                      <a:latin typeface="Cambria Math" panose="02040503050406030204" pitchFamily="18" charset="0"/>
                                    </a:rPr>
                                    <m:t>𝑡</m:t>
                                  </m:r>
                                </m:e>
                                <m:sup>
                                  <m:r>
                                    <a:rPr lang="fr-CH" i="1">
                                      <a:latin typeface="Cambria Math" panose="02040503050406030204" pitchFamily="18" charset="0"/>
                                    </a:rPr>
                                    <m:t>′</m:t>
                                  </m:r>
                                </m:sup>
                              </m:sSup>
                            </m:e>
                          </m:d>
                          <m:r>
                            <a:rPr lang="fr-CH" b="0" i="1">
                              <a:latin typeface="Cambria Math" panose="02040503050406030204" pitchFamily="18" charset="0"/>
                            </a:rPr>
                            <m:t>)</m:t>
                          </m:r>
                        </m:e>
                      </m:nary>
                    </m:oMath>
                  </m:oMathPara>
                </a14:m>
                <a:endParaRPr lang="en-US"/>
              </a:p>
              <a:p>
                <a:endParaRPr lang="en-US"/>
              </a:p>
              <a:p>
                <a:r>
                  <a:rPr lang="en-US"/>
                  <a:t>where </a:t>
                </a:r>
                <a14:m>
                  <m:oMath xmlns:m="http://schemas.openxmlformats.org/officeDocument/2006/math">
                    <m:sSup>
                      <m:sSupPr>
                        <m:ctrlPr>
                          <a:rPr lang="fr-CH" b="0" i="1">
                            <a:latin typeface="Cambria Math" panose="02040503050406030204" pitchFamily="18" charset="0"/>
                          </a:rPr>
                        </m:ctrlPr>
                      </m:sSupPr>
                      <m:e>
                        <m:r>
                          <a:rPr lang="fr-CH" b="0" i="1">
                            <a:latin typeface="Cambria Math" panose="02040503050406030204" pitchFamily="18" charset="0"/>
                          </a:rPr>
                          <m:t>𝐺</m:t>
                        </m:r>
                      </m:e>
                      <m:sup>
                        <m:r>
                          <a:rPr lang="fr-CH" b="0" i="1">
                            <a:latin typeface="Cambria Math" panose="02040503050406030204" pitchFamily="18" charset="0"/>
                          </a:rPr>
                          <m:t>′</m:t>
                        </m:r>
                      </m:sup>
                    </m:sSup>
                    <m:d>
                      <m:dPr>
                        <m:ctrlPr>
                          <a:rPr lang="fr-CH" b="0" i="1">
                            <a:latin typeface="Cambria Math" panose="02040503050406030204" pitchFamily="18" charset="0"/>
                          </a:rPr>
                        </m:ctrlPr>
                      </m:dPr>
                      <m:e>
                        <m:r>
                          <a:rPr lang="fr-CH" b="0" i="1">
                            <a:latin typeface="Cambria Math" panose="02040503050406030204" pitchFamily="18" charset="0"/>
                          </a:rPr>
                          <m:t>h</m:t>
                        </m:r>
                        <m:r>
                          <a:rPr lang="fr-CH" b="0" i="1">
                            <a:latin typeface="Cambria Math" panose="02040503050406030204" pitchFamily="18" charset="0"/>
                          </a:rPr>
                          <m:t>,</m:t>
                        </m:r>
                        <m:r>
                          <a:rPr lang="fr-CH" b="0" i="1">
                            <a:latin typeface="Cambria Math" panose="02040503050406030204" pitchFamily="18" charset="0"/>
                          </a:rPr>
                          <m:t>𝑟</m:t>
                        </m:r>
                        <m:r>
                          <a:rPr lang="fr-CH" b="0" i="1">
                            <a:latin typeface="Cambria Math" panose="02040503050406030204" pitchFamily="18" charset="0"/>
                          </a:rPr>
                          <m:t>,</m:t>
                        </m:r>
                        <m:r>
                          <a:rPr lang="fr-CH" b="0" i="1">
                            <a:latin typeface="Cambria Math" panose="02040503050406030204" pitchFamily="18" charset="0"/>
                          </a:rPr>
                          <m:t>𝑡</m:t>
                        </m:r>
                      </m:e>
                    </m:d>
                  </m:oMath>
                </a14:m>
                <a:r>
                  <a:rPr lang="en-US"/>
                  <a:t> is a set of incorrect triples, generated by corrupting the correct triple </a:t>
                </a:r>
                <a14:m>
                  <m:oMath xmlns:m="http://schemas.openxmlformats.org/officeDocument/2006/math">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oMath>
                </a14:m>
                <a:endParaRPr lang="en-US"/>
              </a:p>
              <a:p>
                <a14:m>
                  <m:oMath xmlns:m="http://schemas.openxmlformats.org/officeDocument/2006/math">
                    <m:r>
                      <a:rPr lang="fr-CH" i="1">
                        <a:latin typeface="Cambria Math" panose="02040503050406030204" pitchFamily="18" charset="0"/>
                        <a:ea typeface="Cambria Math" panose="02040503050406030204" pitchFamily="18" charset="0"/>
                      </a:rPr>
                      <m:t>𝛾</m:t>
                    </m:r>
                  </m:oMath>
                </a14:m>
                <a:r>
                  <a:rPr lang="en-US"/>
                  <a:t> is a hyperparameter</a:t>
                </a:r>
              </a:p>
              <a:p>
                <a:endParaRPr lang="en-US"/>
              </a:p>
            </p:txBody>
          </p:sp>
        </mc:Choice>
        <mc:Fallback xmlns="">
          <p:sp>
            <p:nvSpPr>
              <p:cNvPr id="3" name="Content Placeholder 2">
                <a:extLst>
                  <a:ext uri="{FF2B5EF4-FFF2-40B4-BE49-F238E27FC236}">
                    <a16:creationId xmlns:a16="http://schemas.microsoft.com/office/drawing/2014/main" id="{23826BD8-7698-F147-94E2-0821E6FCB834}"/>
                  </a:ext>
                </a:extLst>
              </p:cNvPr>
              <p:cNvSpPr>
                <a:spLocks noGrp="1" noRot="1" noChangeAspect="1" noMove="1" noResize="1" noEditPoints="1" noAdjustHandles="1" noChangeArrowheads="1" noChangeShapeType="1" noTextEdit="1"/>
              </p:cNvSpPr>
              <p:nvPr>
                <p:ph idx="1"/>
              </p:nvPr>
            </p:nvSpPr>
            <p:spPr>
              <a:blipFill>
                <a:blip r:embed="rId3"/>
                <a:stretch>
                  <a:fillRect l="-1293" t="-12227" r="-94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CEC6F18-3E50-D04E-ACFC-969666011D7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52210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0EAA-3DB0-0D44-BFF8-F2B699ADA6BC}"/>
              </a:ext>
            </a:extLst>
          </p:cNvPr>
          <p:cNvSpPr>
            <a:spLocks noGrp="1"/>
          </p:cNvSpPr>
          <p:nvPr>
            <p:ph type="title"/>
          </p:nvPr>
        </p:nvSpPr>
        <p:spPr/>
        <p:txBody>
          <a:bodyPr/>
          <a:lstStyle/>
          <a:p>
            <a:r>
              <a:rPr lang="en-US"/>
              <a:t>TransE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660A93-B038-0E41-9EA0-B08B1BEDB302}"/>
                  </a:ext>
                </a:extLst>
              </p:cNvPr>
              <p:cNvSpPr>
                <a:spLocks noGrp="1"/>
              </p:cNvSpPr>
              <p:nvPr>
                <p:ph idx="1"/>
              </p:nvPr>
            </p:nvSpPr>
            <p:spPr/>
            <p:txBody>
              <a:bodyPr/>
              <a:lstStyle/>
              <a:p>
                <a:r>
                  <a:rPr lang="en-US"/>
                  <a:t>One of the first emedding-based models for knowledge base completion</a:t>
                </a:r>
              </a:p>
              <a:p>
                <a:pPr marL="457200" indent="-457200">
                  <a:buFont typeface="Arial" panose="020B0604020202020204" pitchFamily="34" charset="0"/>
                  <a:buChar char="•"/>
                </a:pPr>
                <a:r>
                  <a:rPr lang="en-US"/>
                  <a:t>Based on the intuition from text WE</a:t>
                </a:r>
              </a:p>
              <a:p>
                <a:endParaRPr lang="en-US"/>
              </a:p>
              <a:p>
                <a:pPr/>
                <a14:m>
                  <m:oMathPara xmlns:m="http://schemas.openxmlformats.org/officeDocument/2006/math">
                    <m:oMathParaPr>
                      <m:jc m:val="centerGroup"/>
                    </m:oMathParaPr>
                    <m:oMath xmlns:m="http://schemas.openxmlformats.org/officeDocument/2006/math">
                      <m:r>
                        <m:rPr>
                          <m:sty m:val="p"/>
                        </m:rPr>
                        <a:rPr lang="fr-CH">
                          <a:latin typeface="Cambria Math" panose="02040503050406030204" pitchFamily="18" charset="0"/>
                        </a:rPr>
                        <m:t>f</m:t>
                      </m:r>
                      <m:d>
                        <m:dPr>
                          <m:ctrlPr>
                            <a:rPr lang="fr-CH" i="1">
                              <a:latin typeface="Cambria Math" panose="02040503050406030204" pitchFamily="18" charset="0"/>
                            </a:rPr>
                          </m:ctrlPr>
                        </m:dPr>
                        <m:e>
                          <m:r>
                            <a:rPr lang="fr-CH" i="1">
                              <a:latin typeface="Cambria Math" panose="02040503050406030204" pitchFamily="18" charset="0"/>
                            </a:rPr>
                            <m:t>h</m:t>
                          </m:r>
                          <m:r>
                            <a:rPr lang="fr-CH" i="1">
                              <a:latin typeface="Cambria Math" panose="02040503050406030204" pitchFamily="18" charset="0"/>
                            </a:rPr>
                            <m:t>,</m:t>
                          </m:r>
                          <m:r>
                            <a:rPr lang="fr-CH" i="1">
                              <a:latin typeface="Cambria Math" panose="02040503050406030204" pitchFamily="18" charset="0"/>
                            </a:rPr>
                            <m:t>𝑟</m:t>
                          </m:r>
                          <m:r>
                            <a:rPr lang="fr-CH" i="1">
                              <a:latin typeface="Cambria Math" panose="02040503050406030204" pitchFamily="18" charset="0"/>
                            </a:rPr>
                            <m:t>,</m:t>
                          </m:r>
                          <m:r>
                            <a:rPr lang="fr-CH" i="1">
                              <a:latin typeface="Cambria Math" panose="02040503050406030204" pitchFamily="18" charset="0"/>
                            </a:rPr>
                            <m:t>𝑡</m:t>
                          </m:r>
                        </m:e>
                      </m:d>
                      <m:r>
                        <a:rPr lang="fr-CH" b="0" i="1">
                          <a:latin typeface="Cambria Math" panose="02040503050406030204" pitchFamily="18" charset="0"/>
                        </a:rPr>
                        <m:t>=</m:t>
                      </m:r>
                      <m:sSub>
                        <m:sSubPr>
                          <m:ctrlPr>
                            <a:rPr lang="fr-CH" b="0" i="1">
                              <a:latin typeface="Cambria Math" panose="02040503050406030204" pitchFamily="18" charset="0"/>
                            </a:rPr>
                          </m:ctrlPr>
                        </m:sSubPr>
                        <m:e>
                          <m:d>
                            <m:dPr>
                              <m:begChr m:val="‖"/>
                              <m:endChr m:val="‖"/>
                              <m:ctrlPr>
                                <a:rPr lang="fr-CH" b="0" i="1">
                                  <a:latin typeface="Cambria Math" panose="02040503050406030204" pitchFamily="18" charset="0"/>
                                </a:rPr>
                              </m:ctrlPr>
                            </m:dPr>
                            <m:e>
                              <m:sSub>
                                <m:sSubPr>
                                  <m:ctrlPr>
                                    <a:rPr lang="fr-CH" b="0"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h</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𝑟</m:t>
                                  </m:r>
                                </m:sub>
                              </m:sSub>
                              <m:r>
                                <a:rPr lang="fr-CH" b="0"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b="0" i="1">
                                      <a:latin typeface="Cambria Math" panose="02040503050406030204" pitchFamily="18" charset="0"/>
                                    </a:rPr>
                                    <m:t>𝑡</m:t>
                                  </m:r>
                                </m:sub>
                              </m:sSub>
                            </m:e>
                          </m:d>
                        </m:e>
                        <m:sub>
                          <m:r>
                            <a:rPr lang="fr-CH" b="0" i="1">
                              <a:latin typeface="Cambria Math" panose="02040503050406030204" pitchFamily="18" charset="0"/>
                            </a:rPr>
                            <m:t>1/2</m:t>
                          </m:r>
                        </m:sub>
                      </m:sSub>
                    </m:oMath>
                  </m:oMathPara>
                </a14:m>
                <a:endParaRPr lang="en-US"/>
              </a:p>
              <a:p>
                <a:endParaRPr lang="en-US"/>
              </a:p>
              <a:p>
                <a:r>
                  <a:rPr lang="en-US"/>
                  <a:t>Each entity and relationship is mapped to a low-dimensional vector, resulting in </a:t>
                </a:r>
                <a14:m>
                  <m:oMath xmlns:m="http://schemas.openxmlformats.org/officeDocument/2006/math">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h</m:t>
                        </m:r>
                      </m:sub>
                    </m:sSub>
                    <m:r>
                      <a:rPr lang="fr-CH" i="1">
                        <a:latin typeface="Cambria Math" panose="02040503050406030204" pitchFamily="18" charset="0"/>
                      </a:rPr>
                      <m:t>, </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𝑟</m:t>
                        </m:r>
                      </m:sub>
                    </m:sSub>
                    <m:r>
                      <a:rPr lang="fr-CH" i="1">
                        <a:latin typeface="Cambria Math" panose="02040503050406030204" pitchFamily="18" charset="0"/>
                      </a:rPr>
                      <m:t>,</m:t>
                    </m:r>
                    <m:sSub>
                      <m:sSubPr>
                        <m:ctrlPr>
                          <a:rPr lang="fr-CH" i="1">
                            <a:latin typeface="Cambria Math" panose="02040503050406030204" pitchFamily="18" charset="0"/>
                          </a:rPr>
                        </m:ctrlPr>
                      </m:sSubPr>
                      <m:e>
                        <m:r>
                          <a:rPr lang="fr-CH" b="1" i="1">
                            <a:latin typeface="Cambria Math" panose="02040503050406030204" pitchFamily="18" charset="0"/>
                          </a:rPr>
                          <m:t>𝒗</m:t>
                        </m:r>
                      </m:e>
                      <m:sub>
                        <m:r>
                          <a:rPr lang="fr-CH" i="1">
                            <a:latin typeface="Cambria Math" panose="02040503050406030204" pitchFamily="18" charset="0"/>
                          </a:rPr>
                          <m:t>𝑡</m:t>
                        </m:r>
                      </m:sub>
                    </m:sSub>
                  </m:oMath>
                </a14:m>
                <a:r>
                  <a:rPr lang="en-US"/>
                  <a:t> </a:t>
                </a:r>
              </a:p>
            </p:txBody>
          </p:sp>
        </mc:Choice>
        <mc:Fallback xmlns="">
          <p:sp>
            <p:nvSpPr>
              <p:cNvPr id="3" name="Content Placeholder 2">
                <a:extLst>
                  <a:ext uri="{FF2B5EF4-FFF2-40B4-BE49-F238E27FC236}">
                    <a16:creationId xmlns:a16="http://schemas.microsoft.com/office/drawing/2014/main" id="{D9660A93-B038-0E41-9EA0-B08B1BEDB302}"/>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190AC4B-22EE-4B4F-A623-3B54BD0B419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07091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2F69-45AA-544C-8451-0270535BB3D3}"/>
              </a:ext>
            </a:extLst>
          </p:cNvPr>
          <p:cNvSpPr>
            <a:spLocks noGrp="1"/>
          </p:cNvSpPr>
          <p:nvPr>
            <p:ph type="title"/>
          </p:nvPr>
        </p:nvSpPr>
        <p:spPr/>
        <p:txBody>
          <a:bodyPr/>
          <a:lstStyle/>
          <a:p>
            <a:r>
              <a:rPr lang="en-US"/>
              <a:t>Performing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3711CC-CFF3-D74B-AEE2-6BE13DC4B489}"/>
                  </a:ext>
                </a:extLst>
              </p:cNvPr>
              <p:cNvSpPr>
                <a:spLocks noGrp="1"/>
              </p:cNvSpPr>
              <p:nvPr>
                <p:ph idx="1"/>
              </p:nvPr>
            </p:nvSpPr>
            <p:spPr/>
            <p:txBody>
              <a:bodyPr/>
              <a:lstStyle/>
              <a:p>
                <a:r>
                  <a:rPr lang="en-US"/>
                  <a:t>Initialize vectors with random values</a:t>
                </a:r>
              </a:p>
              <a:p>
                <a:pPr marL="457200" indent="-457200">
                  <a:buFont typeface="Arial" panose="020B0604020202020204" pitchFamily="34" charset="0"/>
                  <a:buChar char="•"/>
                </a:pPr>
                <a:r>
                  <a:rPr lang="en-US"/>
                  <a:t>From interval </a:t>
                </a:r>
                <a14:m>
                  <m:oMath xmlns:m="http://schemas.openxmlformats.org/officeDocument/2006/math">
                    <m:r>
                      <a:rPr lang="fr-CH" b="0" i="1">
                        <a:latin typeface="Cambria Math" panose="02040503050406030204" pitchFamily="18" charset="0"/>
                      </a:rPr>
                      <m:t>[−</m:t>
                    </m:r>
                    <m:f>
                      <m:fPr>
                        <m:ctrlPr>
                          <a:rPr lang="fr-CH" b="0" i="1">
                            <a:latin typeface="Cambria Math" panose="02040503050406030204" pitchFamily="18" charset="0"/>
                          </a:rPr>
                        </m:ctrlPr>
                      </m:fPr>
                      <m:num>
                        <m:r>
                          <a:rPr lang="fr-CH" b="0" i="1">
                            <a:latin typeface="Cambria Math" panose="02040503050406030204" pitchFamily="18" charset="0"/>
                          </a:rPr>
                          <m:t>6</m:t>
                        </m:r>
                      </m:num>
                      <m:den>
                        <m:rad>
                          <m:radPr>
                            <m:degHide m:val="on"/>
                            <m:ctrlPr>
                              <a:rPr lang="fr-CH" b="0" i="1">
                                <a:latin typeface="Cambria Math" panose="02040503050406030204" pitchFamily="18" charset="0"/>
                              </a:rPr>
                            </m:ctrlPr>
                          </m:radPr>
                          <m:deg/>
                          <m:e>
                            <m:r>
                              <a:rPr lang="fr-CH" b="0" i="1">
                                <a:latin typeface="Cambria Math" panose="02040503050406030204" pitchFamily="18" charset="0"/>
                              </a:rPr>
                              <m:t>𝑘</m:t>
                            </m:r>
                          </m:e>
                        </m:rad>
                      </m:den>
                    </m:f>
                    <m:r>
                      <a:rPr lang="fr-CH" b="0" i="1">
                        <a:latin typeface="Cambria Math" panose="02040503050406030204" pitchFamily="18" charset="0"/>
                      </a:rPr>
                      <m:t>,</m:t>
                    </m:r>
                  </m:oMath>
                </a14:m>
                <a:r>
                  <a:rPr lang="fr-CH"/>
                  <a:t> </a:t>
                </a:r>
                <a14:m>
                  <m:oMath xmlns:m="http://schemas.openxmlformats.org/officeDocument/2006/math">
                    <m:f>
                      <m:fPr>
                        <m:ctrlPr>
                          <a:rPr lang="fr-CH" i="1">
                            <a:latin typeface="Cambria Math" panose="02040503050406030204" pitchFamily="18" charset="0"/>
                          </a:rPr>
                        </m:ctrlPr>
                      </m:fPr>
                      <m:num>
                        <m:r>
                          <a:rPr lang="fr-CH" i="1">
                            <a:latin typeface="Cambria Math" panose="02040503050406030204" pitchFamily="18" charset="0"/>
                          </a:rPr>
                          <m:t>6</m:t>
                        </m:r>
                      </m:num>
                      <m:den>
                        <m:rad>
                          <m:radPr>
                            <m:degHide m:val="on"/>
                            <m:ctrlPr>
                              <a:rPr lang="fr-CH" i="1">
                                <a:latin typeface="Cambria Math" panose="02040503050406030204" pitchFamily="18" charset="0"/>
                              </a:rPr>
                            </m:ctrlPr>
                          </m:radPr>
                          <m:deg/>
                          <m:e>
                            <m:r>
                              <a:rPr lang="fr-CH" i="1">
                                <a:latin typeface="Cambria Math" panose="02040503050406030204" pitchFamily="18" charset="0"/>
                              </a:rPr>
                              <m:t>𝑘</m:t>
                            </m:r>
                          </m:e>
                        </m:rad>
                      </m:den>
                    </m:f>
                    <m:r>
                      <a:rPr lang="fr-CH" b="0" i="1">
                        <a:latin typeface="Cambria Math" panose="02040503050406030204" pitchFamily="18" charset="0"/>
                      </a:rPr>
                      <m:t>]</m:t>
                    </m:r>
                  </m:oMath>
                </a14:m>
                <a:r>
                  <a:rPr lang="en-US"/>
                  <a:t> where </a:t>
                </a:r>
                <a14:m>
                  <m:oMath xmlns:m="http://schemas.openxmlformats.org/officeDocument/2006/math">
                    <m:r>
                      <a:rPr lang="fr-CH" b="0" i="1">
                        <a:latin typeface="Cambria Math" panose="02040503050406030204" pitchFamily="18" charset="0"/>
                      </a:rPr>
                      <m:t>𝑘</m:t>
                    </m:r>
                  </m:oMath>
                </a14:m>
                <a:r>
                  <a:rPr lang="en-US"/>
                  <a:t> is the embedding dimension</a:t>
                </a:r>
              </a:p>
              <a:p>
                <a:pPr marL="457200" indent="-457200">
                  <a:buFont typeface="Arial" panose="020B0604020202020204" pitchFamily="34" charset="0"/>
                  <a:buChar char="•"/>
                </a:pPr>
                <a:r>
                  <a:rPr lang="en-US"/>
                  <a:t>In each iteration</a:t>
                </a:r>
              </a:p>
              <a:p>
                <a:pPr marL="1376240" lvl="1" indent="-457200">
                  <a:buFont typeface="Arial" panose="020B0604020202020204" pitchFamily="34" charset="0"/>
                  <a:buChar char="•"/>
                </a:pPr>
                <a:r>
                  <a:rPr lang="en-US"/>
                  <a:t>Sample a correct triple or batch</a:t>
                </a:r>
              </a:p>
              <a:p>
                <a:pPr marL="1376240" lvl="1" indent="-457200">
                  <a:buFont typeface="Arial" panose="020B0604020202020204" pitchFamily="34" charset="0"/>
                  <a:buChar char="•"/>
                </a:pPr>
                <a:r>
                  <a:rPr lang="en-US"/>
                  <a:t>Derive a corrupt triple from the correct one: replace </a:t>
                </a:r>
                <a14:m>
                  <m:oMath xmlns:m="http://schemas.openxmlformats.org/officeDocument/2006/math">
                    <m:r>
                      <a:rPr lang="fr-CH" i="1">
                        <a:latin typeface="Cambria Math" panose="02040503050406030204" pitchFamily="18" charset="0"/>
                      </a:rPr>
                      <m:t>h</m:t>
                    </m:r>
                  </m:oMath>
                </a14:m>
                <a:r>
                  <a:rPr lang="en-US"/>
                  <a:t> or </a:t>
                </a:r>
                <a14:m>
                  <m:oMath xmlns:m="http://schemas.openxmlformats.org/officeDocument/2006/math">
                    <m:r>
                      <a:rPr lang="fr-CH" b="0" i="1">
                        <a:latin typeface="Cambria Math" panose="02040503050406030204" pitchFamily="18" charset="0"/>
                      </a:rPr>
                      <m:t>𝑡</m:t>
                    </m:r>
                  </m:oMath>
                </a14:m>
                <a:r>
                  <a:rPr lang="en-US"/>
                  <a:t> by a random entity</a:t>
                </a:r>
              </a:p>
              <a:p>
                <a:pPr marL="1376240" lvl="1" indent="-457200">
                  <a:buFont typeface="Arial" panose="020B0604020202020204" pitchFamily="34" charset="0"/>
                  <a:buChar char="•"/>
                </a:pPr>
                <a:r>
                  <a:rPr lang="en-US"/>
                  <a:t>Update embeddings by minimizing loss function</a:t>
                </a:r>
              </a:p>
              <a:p>
                <a:pPr marL="1376240" lvl="1" indent="-457200">
                  <a:buFont typeface="Arial" panose="020B0604020202020204" pitchFamily="34" charset="0"/>
                  <a:buChar char="•"/>
                </a:pPr>
                <a:r>
                  <a:rPr lang="en-US"/>
                  <a:t>Normalize all entity vectors to 1 (not relationship vectors!)</a:t>
                </a:r>
              </a:p>
              <a:p>
                <a:pPr lvl="1" indent="0">
                  <a:buNone/>
                </a:pPr>
                <a:endParaRPr lang="en-US"/>
              </a:p>
            </p:txBody>
          </p:sp>
        </mc:Choice>
        <mc:Fallback xmlns="">
          <p:sp>
            <p:nvSpPr>
              <p:cNvPr id="3" name="Content Placeholder 2">
                <a:extLst>
                  <a:ext uri="{FF2B5EF4-FFF2-40B4-BE49-F238E27FC236}">
                    <a16:creationId xmlns:a16="http://schemas.microsoft.com/office/drawing/2014/main" id="{1E3711CC-CFF3-D74B-AEE2-6BE13DC4B48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9880F66-F742-2042-99D7-1EC68176795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7812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F5A63B-7916-814D-8049-1A4E980EECCF}"/>
              </a:ext>
            </a:extLst>
          </p:cNvPr>
          <p:cNvSpPr>
            <a:spLocks noGrp="1"/>
          </p:cNvSpPr>
          <p:nvPr>
            <p:ph type="title"/>
          </p:nvPr>
        </p:nvSpPr>
        <p:spPr/>
        <p:txBody>
          <a:bodyPr/>
          <a:lstStyle/>
          <a:p>
            <a:r>
              <a:rPr lang="en-US"/>
              <a:t>Entity Disambiguation	</a:t>
            </a:r>
          </a:p>
        </p:txBody>
      </p:sp>
      <p:sp>
        <p:nvSpPr>
          <p:cNvPr id="6" name="Content Placeholder 5">
            <a:extLst>
              <a:ext uri="{FF2B5EF4-FFF2-40B4-BE49-F238E27FC236}">
                <a16:creationId xmlns:a16="http://schemas.microsoft.com/office/drawing/2014/main" id="{D999641A-141D-AF4C-9D6C-6AD337715835}"/>
              </a:ext>
            </a:extLst>
          </p:cNvPr>
          <p:cNvSpPr>
            <a:spLocks noGrp="1"/>
          </p:cNvSpPr>
          <p:nvPr>
            <p:ph idx="1"/>
          </p:nvPr>
        </p:nvSpPr>
        <p:spPr/>
        <p:txBody>
          <a:bodyPr/>
          <a:lstStyle/>
          <a:p>
            <a:r>
              <a:rPr lang="en-US"/>
              <a:t>Task: Link a text mention in a document to an entry in a knowledge base (e.g. WikiPedia or WikiData)</a:t>
            </a:r>
          </a:p>
          <a:p>
            <a:pPr marL="457200" indent="-457200">
              <a:buFont typeface="Arial" panose="020B0604020202020204" pitchFamily="34" charset="0"/>
              <a:buChar char="•"/>
            </a:pPr>
            <a:r>
              <a:rPr lang="en-US"/>
              <a:t>Also called entity resolution and linking</a:t>
            </a:r>
          </a:p>
          <a:p>
            <a:r>
              <a:rPr lang="en-US"/>
              <a:t>Example: “Schindler is a Swiss industrial company. One of its main competitors is the American producer Otis.”</a:t>
            </a:r>
          </a:p>
          <a:p>
            <a:endParaRPr lang="en-US"/>
          </a:p>
          <a:p>
            <a:endParaRPr lang="en-US"/>
          </a:p>
          <a:p>
            <a:pPr marL="457200" indent="-457200">
              <a:buFontTx/>
              <a:buChar char="-"/>
            </a:pPr>
            <a:endParaRPr lang="en-US"/>
          </a:p>
        </p:txBody>
      </p:sp>
      <p:sp>
        <p:nvSpPr>
          <p:cNvPr id="4" name="Footer Placeholder 3">
            <a:extLst>
              <a:ext uri="{FF2B5EF4-FFF2-40B4-BE49-F238E27FC236}">
                <a16:creationId xmlns:a16="http://schemas.microsoft.com/office/drawing/2014/main" id="{2604967F-2D17-254A-8837-49CD842C930B}"/>
              </a:ext>
            </a:extLst>
          </p:cNvPr>
          <p:cNvSpPr>
            <a:spLocks noGrp="1"/>
          </p:cNvSpPr>
          <p:nvPr>
            <p:ph type="ftr" sz="quarter" idx="10"/>
          </p:nvPr>
        </p:nvSpPr>
        <p:spPr/>
        <p:txBody>
          <a:bodyPr/>
          <a:lstStyle/>
          <a:p>
            <a:r>
              <a:rPr lang="fr-CH"/>
              <a:t>©2020, Karl Aberer, EPFL-IC, Laboratoire de systèmes d'informations répartis </a:t>
            </a:r>
            <a:endParaRPr lang="en-GB"/>
          </a:p>
        </p:txBody>
      </p:sp>
      <p:pic>
        <p:nvPicPr>
          <p:cNvPr id="8" name="Picture 7">
            <a:extLst>
              <a:ext uri="{FF2B5EF4-FFF2-40B4-BE49-F238E27FC236}">
                <a16:creationId xmlns:a16="http://schemas.microsoft.com/office/drawing/2014/main" id="{1FEB492E-A3D7-9F48-B777-DAFDBA72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127" y="4874090"/>
            <a:ext cx="2952328" cy="2519239"/>
          </a:xfrm>
          <a:prstGeom prst="rect">
            <a:avLst/>
          </a:prstGeom>
        </p:spPr>
      </p:pic>
      <p:pic>
        <p:nvPicPr>
          <p:cNvPr id="10" name="Picture 9">
            <a:extLst>
              <a:ext uri="{FF2B5EF4-FFF2-40B4-BE49-F238E27FC236}">
                <a16:creationId xmlns:a16="http://schemas.microsoft.com/office/drawing/2014/main" id="{3C4E40F7-1AD4-C549-B7B9-F742B0760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866" y="4843981"/>
            <a:ext cx="3091074" cy="2655892"/>
          </a:xfrm>
          <a:prstGeom prst="rect">
            <a:avLst/>
          </a:prstGeom>
        </p:spPr>
      </p:pic>
      <p:sp>
        <p:nvSpPr>
          <p:cNvPr id="11" name="Line Callout 1 10">
            <a:extLst>
              <a:ext uri="{FF2B5EF4-FFF2-40B4-BE49-F238E27FC236}">
                <a16:creationId xmlns:a16="http://schemas.microsoft.com/office/drawing/2014/main" id="{C0510299-31ED-8040-B07B-E4FC0F1A5215}"/>
              </a:ext>
            </a:extLst>
          </p:cNvPr>
          <p:cNvSpPr/>
          <p:nvPr/>
        </p:nvSpPr>
        <p:spPr bwMode="auto">
          <a:xfrm>
            <a:off x="2123207" y="3456756"/>
            <a:ext cx="1886044" cy="504056"/>
          </a:xfrm>
          <a:prstGeom prst="borderCallout1">
            <a:avLst>
              <a:gd name="adj1" fmla="val 125229"/>
              <a:gd name="adj2" fmla="val 35934"/>
              <a:gd name="adj3" fmla="val 274190"/>
              <a:gd name="adj4" fmla="val 804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Line Callout 1 11">
            <a:extLst>
              <a:ext uri="{FF2B5EF4-FFF2-40B4-BE49-F238E27FC236}">
                <a16:creationId xmlns:a16="http://schemas.microsoft.com/office/drawing/2014/main" id="{86496435-8B78-354E-AA6F-83C786B78CD3}"/>
              </a:ext>
            </a:extLst>
          </p:cNvPr>
          <p:cNvSpPr/>
          <p:nvPr/>
        </p:nvSpPr>
        <p:spPr bwMode="auto">
          <a:xfrm>
            <a:off x="8675935" y="3960812"/>
            <a:ext cx="1273512" cy="504056"/>
          </a:xfrm>
          <a:prstGeom prst="borderCallout1">
            <a:avLst>
              <a:gd name="adj1" fmla="val 125229"/>
              <a:gd name="adj2" fmla="val 35934"/>
              <a:gd name="adj3" fmla="val 175598"/>
              <a:gd name="adj4" fmla="val -37224"/>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142894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6-BE3B-3140-8C15-C6064587B3FC}"/>
              </a:ext>
            </a:extLst>
          </p:cNvPr>
          <p:cNvSpPr>
            <a:spLocks noGrp="1"/>
          </p:cNvSpPr>
          <p:nvPr>
            <p:ph type="title"/>
          </p:nvPr>
        </p:nvSpPr>
        <p:spPr/>
        <p:txBody>
          <a:bodyPr/>
          <a:lstStyle/>
          <a:p>
            <a:r>
              <a:rPr lang="en-US"/>
              <a:t>Qualitative Results</a:t>
            </a:r>
          </a:p>
        </p:txBody>
      </p:sp>
      <p:pic>
        <p:nvPicPr>
          <p:cNvPr id="6" name="Content Placeholder 5">
            <a:extLst>
              <a:ext uri="{FF2B5EF4-FFF2-40B4-BE49-F238E27FC236}">
                <a16:creationId xmlns:a16="http://schemas.microsoft.com/office/drawing/2014/main" id="{4D17714B-8899-384B-AB50-3AEEA592BE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84548"/>
            <a:ext cx="11852840" cy="5400600"/>
          </a:xfrm>
        </p:spPr>
      </p:pic>
      <p:sp>
        <p:nvSpPr>
          <p:cNvPr id="4" name="Footer Placeholder 3">
            <a:extLst>
              <a:ext uri="{FF2B5EF4-FFF2-40B4-BE49-F238E27FC236}">
                <a16:creationId xmlns:a16="http://schemas.microsoft.com/office/drawing/2014/main" id="{F2842CDD-3046-1043-9D5B-B113116E04B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68257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0564-1943-924F-A71F-E8B957DC3830}"/>
              </a:ext>
            </a:extLst>
          </p:cNvPr>
          <p:cNvSpPr>
            <a:spLocks noGrp="1"/>
          </p:cNvSpPr>
          <p:nvPr>
            <p:ph type="title"/>
          </p:nvPr>
        </p:nvSpPr>
        <p:spPr/>
        <p:txBody>
          <a:bodyPr/>
          <a:lstStyle/>
          <a:p>
            <a:r>
              <a:rPr lang="en-US"/>
              <a:t>Alternative Models</a:t>
            </a:r>
          </a:p>
        </p:txBody>
      </p:sp>
      <p:pic>
        <p:nvPicPr>
          <p:cNvPr id="6" name="Content Placeholder 5">
            <a:extLst>
              <a:ext uri="{FF2B5EF4-FFF2-40B4-BE49-F238E27FC236}">
                <a16:creationId xmlns:a16="http://schemas.microsoft.com/office/drawing/2014/main" id="{7D582117-80B1-9047-BC4C-2C4450C45C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6853" y="1549400"/>
            <a:ext cx="6463257" cy="5808663"/>
          </a:xfrm>
        </p:spPr>
      </p:pic>
      <p:sp>
        <p:nvSpPr>
          <p:cNvPr id="4" name="Footer Placeholder 3">
            <a:extLst>
              <a:ext uri="{FF2B5EF4-FFF2-40B4-BE49-F238E27FC236}">
                <a16:creationId xmlns:a16="http://schemas.microsoft.com/office/drawing/2014/main" id="{C8E0F649-6B07-BA49-914E-402EE347816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33992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493F-866B-2543-8E2C-6FA3A10CDF39}"/>
              </a:ext>
            </a:extLst>
          </p:cNvPr>
          <p:cNvSpPr>
            <a:spLocks noGrp="1"/>
          </p:cNvSpPr>
          <p:nvPr>
            <p:ph type="title"/>
          </p:nvPr>
        </p:nvSpPr>
        <p:spPr/>
        <p:txBody>
          <a:bodyPr/>
          <a:lstStyle/>
          <a:p>
            <a:r>
              <a:rPr lang="en-US" sz="4400"/>
              <a:t>Which is true? The score function f(h,r,t) …</a:t>
            </a:r>
          </a:p>
        </p:txBody>
      </p:sp>
      <p:sp>
        <p:nvSpPr>
          <p:cNvPr id="3" name="Content Placeholder 2">
            <a:extLst>
              <a:ext uri="{FF2B5EF4-FFF2-40B4-BE49-F238E27FC236}">
                <a16:creationId xmlns:a16="http://schemas.microsoft.com/office/drawing/2014/main" id="{89091EE4-DAED-4D42-9C0B-38BDF0F4886E}"/>
              </a:ext>
            </a:extLst>
          </p:cNvPr>
          <p:cNvSpPr>
            <a:spLocks noGrp="1"/>
          </p:cNvSpPr>
          <p:nvPr>
            <p:ph idx="1"/>
          </p:nvPr>
        </p:nvSpPr>
        <p:spPr/>
        <p:txBody>
          <a:bodyPr/>
          <a:lstStyle/>
          <a:p>
            <a:pPr marL="514350" indent="-514350">
              <a:buAutoNum type="alphaUcPeriod"/>
            </a:pPr>
            <a:r>
              <a:rPr lang="en-US"/>
              <a:t>has always larger values for triples (h,r,t) that are part of the known knowledge graph than for other triples</a:t>
            </a:r>
          </a:p>
          <a:p>
            <a:pPr marL="514350" indent="-514350">
              <a:buAutoNum type="alphaUcPeriod"/>
            </a:pPr>
            <a:r>
              <a:rPr lang="en-US"/>
              <a:t>maps triples to vectors in the embedding space</a:t>
            </a:r>
          </a:p>
          <a:p>
            <a:pPr marL="514350" indent="-514350">
              <a:buAutoNum type="alphaUcPeriod"/>
            </a:pPr>
            <a:r>
              <a:rPr lang="en-US"/>
              <a:t>is always positive</a:t>
            </a:r>
          </a:p>
          <a:p>
            <a:pPr marL="514350" indent="-514350">
              <a:buAutoNum type="alphaUcPeriod"/>
            </a:pPr>
            <a:r>
              <a:rPr lang="en-US"/>
              <a:t>is optimized by stochastic gradient descent</a:t>
            </a:r>
          </a:p>
          <a:p>
            <a:pPr marL="514350" indent="-514350">
              <a:buAutoNum type="alphaUcPeriod"/>
            </a:pPr>
            <a:endParaRPr lang="en-US"/>
          </a:p>
        </p:txBody>
      </p:sp>
      <p:sp>
        <p:nvSpPr>
          <p:cNvPr id="4" name="Footer Placeholder 3">
            <a:extLst>
              <a:ext uri="{FF2B5EF4-FFF2-40B4-BE49-F238E27FC236}">
                <a16:creationId xmlns:a16="http://schemas.microsoft.com/office/drawing/2014/main" id="{F3F21650-8AE6-D54D-8CB6-1E4A3BE260E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61384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noFill/>
        </p:spPr>
        <p:txBody>
          <a:bodyPr lIns="113898" tIns="56949" rIns="113898" bIns="56949"/>
          <a:lstStyle/>
          <a:p>
            <a:pPr eaLnBrk="1" hangingPunct="1"/>
            <a:r>
              <a:rPr lang="en-US"/>
              <a:t>References</a:t>
            </a:r>
          </a:p>
        </p:txBody>
      </p:sp>
      <p:sp>
        <p:nvSpPr>
          <p:cNvPr id="50180" name="Rectangle 3"/>
          <p:cNvSpPr>
            <a:spLocks noGrp="1" noChangeArrowheads="1"/>
          </p:cNvSpPr>
          <p:nvPr>
            <p:ph type="body" idx="1"/>
          </p:nvPr>
        </p:nvSpPr>
        <p:spPr>
          <a:noFill/>
        </p:spPr>
        <p:txBody>
          <a:bodyPr lIns="113898" tIns="56949" rIns="113898" bIns="56949"/>
          <a:lstStyle/>
          <a:p>
            <a:pPr eaLnBrk="1" hangingPunct="1"/>
            <a:r>
              <a:rPr lang="en-US" sz="2400" dirty="0"/>
              <a:t>Course material based on</a:t>
            </a:r>
          </a:p>
          <a:p>
            <a:pPr lvl="1"/>
            <a:r>
              <a:rPr lang="en-GB" sz="2000"/>
              <a:t>Pershina, Maria, Yifan He, and Ralph Grishman. "Personalized page rank for named entity disambiguation." </a:t>
            </a:r>
            <a:r>
              <a:rPr lang="en-GB" sz="2000" i="1"/>
              <a:t>Proceedings of the 2015 Conference of the North American Chapter of the Association for Computational Linguistics: Human Language Technologies</a:t>
            </a:r>
            <a:r>
              <a:rPr lang="en-GB" sz="2000"/>
              <a:t>. 2015.</a:t>
            </a:r>
          </a:p>
          <a:p>
            <a:pPr lvl="1"/>
            <a:r>
              <a:rPr lang="en-GB" sz="2000"/>
              <a:t>Talukdar, Partha Pratim, and Koby Crammer. "New regularized algorithms for transductive learning." </a:t>
            </a:r>
            <a:r>
              <a:rPr lang="en-GB" sz="2000" i="1"/>
              <a:t>Joint European Conference on Machine Learning and Knowledge Discovery in Databases</a:t>
            </a:r>
            <a:r>
              <a:rPr lang="en-GB" sz="2000"/>
              <a:t>. Springer, Berlin, Heidelberg, 2009.</a:t>
            </a:r>
          </a:p>
          <a:p>
            <a:pPr lvl="1"/>
            <a:r>
              <a:rPr lang="en-US" sz="2000" dirty="0"/>
              <a:t>Bordes, Antoine, et al. "Translating embeddings for modeling multi-relational data." Advances in neural information processing systems. 2013.</a:t>
            </a:r>
          </a:p>
          <a:p>
            <a:pPr lvl="1"/>
            <a:r>
              <a:rPr lang="en-US" sz="2000" dirty="0"/>
              <a:t>Nguyen, Dat Quoc. "An overview of embedding models of entities and relationships for knowledge base completion." arXiv preprint arXiv:1703.08098 (2017).</a:t>
            </a:r>
          </a:p>
          <a:p>
            <a:pPr lvl="1"/>
            <a:r>
              <a:rPr lang="en-US" sz="2000" dirty="0"/>
              <a:t>Doan, </a:t>
            </a:r>
            <a:r>
              <a:rPr lang="en-US" sz="2000" dirty="0" err="1"/>
              <a:t>AnHai</a:t>
            </a:r>
            <a:r>
              <a:rPr lang="en-US" sz="2000" dirty="0"/>
              <a:t>, et al. "Learning to map between ontologies on the semantic web." </a:t>
            </a:r>
            <a:r>
              <a:rPr lang="en-US" sz="2000" i="1" dirty="0"/>
              <a:t>Proceedings of the 11th international conference on World Wide Web</a:t>
            </a:r>
            <a:r>
              <a:rPr lang="en-US" sz="2000" dirty="0"/>
              <a:t>. ACM, 2002.</a:t>
            </a:r>
          </a:p>
          <a:p>
            <a:pPr lvl="1"/>
            <a:endParaRPr lang="en-US" sz="2000" dirty="0"/>
          </a:p>
          <a:p>
            <a:pPr lvl="1"/>
            <a:endParaRPr lang="en-US" sz="2000" dirty="0"/>
          </a:p>
          <a:p>
            <a:pPr eaLnBrk="1" hangingPunct="1">
              <a:buFontTx/>
              <a:buNone/>
            </a:pPr>
            <a:endParaRPr lang="en-US" sz="1600" dirty="0"/>
          </a:p>
        </p:txBody>
      </p:sp>
      <p:sp>
        <p:nvSpPr>
          <p:cNvPr id="5" name="Footer Placeholder 3"/>
          <p:cNvSpPr>
            <a:spLocks noGrp="1"/>
          </p:cNvSpPr>
          <p:nvPr>
            <p:ph type="ftr" sz="quarter" idx="10"/>
          </p:nvPr>
        </p:nvSpPr>
        <p:spPr>
          <a:xfrm>
            <a:off x="197988" y="7481535"/>
            <a:ext cx="7622527" cy="264054"/>
          </a:xfrm>
          <a:noFill/>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70388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6538-919F-B94D-A019-781BB551A351}"/>
              </a:ext>
            </a:extLst>
          </p:cNvPr>
          <p:cNvSpPr>
            <a:spLocks noGrp="1"/>
          </p:cNvSpPr>
          <p:nvPr>
            <p:ph type="title"/>
          </p:nvPr>
        </p:nvSpPr>
        <p:spPr/>
        <p:txBody>
          <a:bodyPr/>
          <a:lstStyle/>
          <a:p>
            <a:r>
              <a:rPr lang="en-US"/>
              <a:t>Challenge</a:t>
            </a:r>
          </a:p>
        </p:txBody>
      </p:sp>
      <p:sp>
        <p:nvSpPr>
          <p:cNvPr id="3" name="Content Placeholder 2">
            <a:extLst>
              <a:ext uri="{FF2B5EF4-FFF2-40B4-BE49-F238E27FC236}">
                <a16:creationId xmlns:a16="http://schemas.microsoft.com/office/drawing/2014/main" id="{BF270256-EE5A-9447-A7A2-5B07DD74AADB}"/>
              </a:ext>
            </a:extLst>
          </p:cNvPr>
          <p:cNvSpPr>
            <a:spLocks noGrp="1"/>
          </p:cNvSpPr>
          <p:nvPr>
            <p:ph idx="1"/>
          </p:nvPr>
        </p:nvSpPr>
        <p:spPr/>
        <p:txBody>
          <a:bodyPr/>
          <a:lstStyle/>
          <a:p>
            <a:r>
              <a:rPr lang="en-US"/>
              <a:t>Two problems</a:t>
            </a:r>
          </a:p>
          <a:p>
            <a:pPr marL="457200" indent="-457200">
              <a:buFontTx/>
              <a:buChar char="-"/>
            </a:pPr>
            <a:r>
              <a:rPr lang="en-US"/>
              <a:t>Homonyms: entities with the same name</a:t>
            </a:r>
          </a:p>
          <a:p>
            <a:pPr marL="457200" indent="-457200">
              <a:buFontTx/>
              <a:buChar char="-"/>
            </a:pPr>
            <a:r>
              <a:rPr lang="en-US"/>
              <a:t>Synonyms: different names for the same entity</a:t>
            </a:r>
          </a:p>
          <a:p>
            <a:endParaRPr lang="en-US"/>
          </a:p>
        </p:txBody>
      </p:sp>
      <p:sp>
        <p:nvSpPr>
          <p:cNvPr id="4" name="Footer Placeholder 3">
            <a:extLst>
              <a:ext uri="{FF2B5EF4-FFF2-40B4-BE49-F238E27FC236}">
                <a16:creationId xmlns:a16="http://schemas.microsoft.com/office/drawing/2014/main" id="{DB86DBAA-CB40-6A4A-9986-1A2055966F5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2FAD6C21-084E-E646-AB6D-6EFA129D7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647" y="3888804"/>
            <a:ext cx="3799830" cy="3086872"/>
          </a:xfrm>
          <a:prstGeom prst="rect">
            <a:avLst/>
          </a:prstGeom>
        </p:spPr>
      </p:pic>
      <p:pic>
        <p:nvPicPr>
          <p:cNvPr id="8" name="Picture 7">
            <a:extLst>
              <a:ext uri="{FF2B5EF4-FFF2-40B4-BE49-F238E27FC236}">
                <a16:creationId xmlns:a16="http://schemas.microsoft.com/office/drawing/2014/main" id="{D91571E2-73DA-1E49-94B0-6EB762013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725" y="3888804"/>
            <a:ext cx="3658515" cy="3086872"/>
          </a:xfrm>
          <a:prstGeom prst="rect">
            <a:avLst/>
          </a:prstGeom>
        </p:spPr>
      </p:pic>
    </p:spTree>
    <p:extLst>
      <p:ext uri="{BB962C8B-B14F-4D97-AF65-F5344CB8AC3E}">
        <p14:creationId xmlns:p14="http://schemas.microsoft.com/office/powerpoint/2010/main" val="3139349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7853-5DBA-1844-9E79-B6C8603CE031}"/>
              </a:ext>
            </a:extLst>
          </p:cNvPr>
          <p:cNvSpPr>
            <a:spLocks noGrp="1"/>
          </p:cNvSpPr>
          <p:nvPr>
            <p:ph type="title"/>
          </p:nvPr>
        </p:nvSpPr>
        <p:spPr/>
        <p:txBody>
          <a:bodyPr/>
          <a:lstStyle/>
          <a:p>
            <a:r>
              <a:rPr lang="en-US"/>
              <a:t>Sources of Information</a:t>
            </a:r>
          </a:p>
        </p:txBody>
      </p:sp>
      <p:sp>
        <p:nvSpPr>
          <p:cNvPr id="3" name="Content Placeholder 2">
            <a:extLst>
              <a:ext uri="{FF2B5EF4-FFF2-40B4-BE49-F238E27FC236}">
                <a16:creationId xmlns:a16="http://schemas.microsoft.com/office/drawing/2014/main" id="{963B643D-7CAB-2E40-8258-A63677A6EDDA}"/>
              </a:ext>
            </a:extLst>
          </p:cNvPr>
          <p:cNvSpPr>
            <a:spLocks noGrp="1"/>
          </p:cNvSpPr>
          <p:nvPr>
            <p:ph idx="1"/>
          </p:nvPr>
        </p:nvSpPr>
        <p:spPr/>
        <p:txBody>
          <a:bodyPr/>
          <a:lstStyle/>
          <a:p>
            <a:r>
              <a:rPr lang="en-US" b="1"/>
              <a:t>Local</a:t>
            </a:r>
            <a:r>
              <a:rPr lang="en-US"/>
              <a:t> information: similarity of a text mention of the entity and the data in the knowledge base</a:t>
            </a:r>
          </a:p>
          <a:p>
            <a:r>
              <a:rPr lang="en-US"/>
              <a:t>	Example: 	“Schindler” ≈ “Schindler’s list”</a:t>
            </a:r>
          </a:p>
          <a:p>
            <a:r>
              <a:rPr lang="en-US"/>
              <a:t>			”Schindler” ≈ “Schindler Group”</a:t>
            </a:r>
          </a:p>
          <a:p>
            <a:endParaRPr lang="en-US"/>
          </a:p>
          <a:p>
            <a:r>
              <a:rPr lang="en-US" b="1"/>
              <a:t>Global</a:t>
            </a:r>
            <a:r>
              <a:rPr lang="en-US"/>
              <a:t> information: coherence of the different text mentions of potential entities within a document with respect to a knowledge base</a:t>
            </a:r>
          </a:p>
          <a:p>
            <a:r>
              <a:rPr lang="en-US"/>
              <a:t>	→ entity graph</a:t>
            </a:r>
          </a:p>
          <a:p>
            <a:endParaRPr lang="en-US"/>
          </a:p>
        </p:txBody>
      </p:sp>
      <p:sp>
        <p:nvSpPr>
          <p:cNvPr id="4" name="Footer Placeholder 3">
            <a:extLst>
              <a:ext uri="{FF2B5EF4-FFF2-40B4-BE49-F238E27FC236}">
                <a16:creationId xmlns:a16="http://schemas.microsoft.com/office/drawing/2014/main" id="{30DBE4F1-B72D-F145-AF5D-77B04EE079B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77924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B5E-F4F6-3F48-A3A1-62CC45EB7D36}"/>
              </a:ext>
            </a:extLst>
          </p:cNvPr>
          <p:cNvSpPr>
            <a:spLocks noGrp="1"/>
          </p:cNvSpPr>
          <p:nvPr>
            <p:ph type="title"/>
          </p:nvPr>
        </p:nvSpPr>
        <p:spPr/>
        <p:txBody>
          <a:bodyPr/>
          <a:lstStyle/>
          <a:p>
            <a:r>
              <a:rPr lang="en-US"/>
              <a:t>Entity Graph</a:t>
            </a:r>
          </a:p>
        </p:txBody>
      </p:sp>
      <p:sp>
        <p:nvSpPr>
          <p:cNvPr id="4" name="Footer Placeholder 3">
            <a:extLst>
              <a:ext uri="{FF2B5EF4-FFF2-40B4-BE49-F238E27FC236}">
                <a16:creationId xmlns:a16="http://schemas.microsoft.com/office/drawing/2014/main" id="{A6B63287-9325-EB45-84E1-B6BB760E20C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DB1A5398-C1A0-9944-905B-556C68070022}"/>
              </a:ext>
            </a:extLst>
          </p:cNvPr>
          <p:cNvSpPr/>
          <p:nvPr/>
        </p:nvSpPr>
        <p:spPr bwMode="auto">
          <a:xfrm>
            <a:off x="1229336" y="260201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 Holding</a:t>
            </a:r>
          </a:p>
        </p:txBody>
      </p:sp>
      <p:sp>
        <p:nvSpPr>
          <p:cNvPr id="6" name="Oval 5">
            <a:extLst>
              <a:ext uri="{FF2B5EF4-FFF2-40B4-BE49-F238E27FC236}">
                <a16:creationId xmlns:a16="http://schemas.microsoft.com/office/drawing/2014/main" id="{3EA9F978-FBAB-6C46-86E7-A192C77EAB45}"/>
              </a:ext>
            </a:extLst>
          </p:cNvPr>
          <p:cNvSpPr/>
          <p:nvPr/>
        </p:nvSpPr>
        <p:spPr bwMode="auto">
          <a:xfrm>
            <a:off x="1155738" y="537351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Elevator Company</a:t>
            </a:r>
          </a:p>
        </p:txBody>
      </p:sp>
      <p:sp>
        <p:nvSpPr>
          <p:cNvPr id="9" name="Oval 8">
            <a:extLst>
              <a:ext uri="{FF2B5EF4-FFF2-40B4-BE49-F238E27FC236}">
                <a16:creationId xmlns:a16="http://schemas.microsoft.com/office/drawing/2014/main" id="{0D4A7FC3-9389-294D-93DD-715941B6B17A}"/>
              </a:ext>
            </a:extLst>
          </p:cNvPr>
          <p:cNvSpPr/>
          <p:nvPr/>
        </p:nvSpPr>
        <p:spPr bwMode="auto">
          <a:xfrm>
            <a:off x="4334410" y="5418367"/>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Otis, Colorado</a:t>
            </a:r>
          </a:p>
        </p:txBody>
      </p:sp>
      <p:sp>
        <p:nvSpPr>
          <p:cNvPr id="11" name="Oval 10">
            <a:extLst>
              <a:ext uri="{FF2B5EF4-FFF2-40B4-BE49-F238E27FC236}">
                <a16:creationId xmlns:a16="http://schemas.microsoft.com/office/drawing/2014/main" id="{0EF8A98C-D49E-514E-850B-1BAB8C8FD17B}"/>
              </a:ext>
            </a:extLst>
          </p:cNvPr>
          <p:cNvSpPr/>
          <p:nvPr/>
        </p:nvSpPr>
        <p:spPr bwMode="auto">
          <a:xfrm>
            <a:off x="4334410" y="263589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Schindler’s List</a:t>
            </a:r>
          </a:p>
        </p:txBody>
      </p:sp>
      <p:cxnSp>
        <p:nvCxnSpPr>
          <p:cNvPr id="13" name="Straight Arrow Connector 12">
            <a:extLst>
              <a:ext uri="{FF2B5EF4-FFF2-40B4-BE49-F238E27FC236}">
                <a16:creationId xmlns:a16="http://schemas.microsoft.com/office/drawing/2014/main" id="{CBBE0E90-1F64-CF4C-AD51-986240EC6F29}"/>
              </a:ext>
            </a:extLst>
          </p:cNvPr>
          <p:cNvCxnSpPr>
            <a:cxnSpLocks/>
            <a:endCxn id="6" idx="7"/>
          </p:cNvCxnSpPr>
          <p:nvPr/>
        </p:nvCxnSpPr>
        <p:spPr bwMode="auto">
          <a:xfrm flipH="1">
            <a:off x="3122544" y="3216637"/>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4" name="Straight Arrow Connector 13">
            <a:extLst>
              <a:ext uri="{FF2B5EF4-FFF2-40B4-BE49-F238E27FC236}">
                <a16:creationId xmlns:a16="http://schemas.microsoft.com/office/drawing/2014/main" id="{626B3E62-5EBC-F64A-90EA-C604F21BEC71}"/>
              </a:ext>
            </a:extLst>
          </p:cNvPr>
          <p:cNvCxnSpPr>
            <a:cxnSpLocks/>
            <a:stCxn id="6" idx="1"/>
            <a:endCxn id="5" idx="3"/>
          </p:cNvCxnSpPr>
          <p:nvPr/>
        </p:nvCxnSpPr>
        <p:spPr bwMode="auto">
          <a:xfrm flipV="1">
            <a:off x="1493188" y="3216637"/>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7" name="Oval 16">
            <a:extLst>
              <a:ext uri="{FF2B5EF4-FFF2-40B4-BE49-F238E27FC236}">
                <a16:creationId xmlns:a16="http://schemas.microsoft.com/office/drawing/2014/main" id="{7FDFAED5-F53C-5A40-AD5A-6B3162796C05}"/>
              </a:ext>
            </a:extLst>
          </p:cNvPr>
          <p:cNvSpPr/>
          <p:nvPr/>
        </p:nvSpPr>
        <p:spPr bwMode="auto">
          <a:xfrm>
            <a:off x="7827325" y="3711663"/>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Switzerland</a:t>
            </a:r>
          </a:p>
        </p:txBody>
      </p:sp>
      <p:cxnSp>
        <p:nvCxnSpPr>
          <p:cNvPr id="18" name="Straight Arrow Connector 17">
            <a:extLst>
              <a:ext uri="{FF2B5EF4-FFF2-40B4-BE49-F238E27FC236}">
                <a16:creationId xmlns:a16="http://schemas.microsoft.com/office/drawing/2014/main" id="{DE73A050-5C05-1A48-90F4-7DD24C5D3FD5}"/>
              </a:ext>
            </a:extLst>
          </p:cNvPr>
          <p:cNvCxnSpPr>
            <a:cxnSpLocks/>
            <a:stCxn id="5" idx="5"/>
            <a:endCxn id="17" idx="2"/>
          </p:cNvCxnSpPr>
          <p:nvPr/>
        </p:nvCxnSpPr>
        <p:spPr bwMode="auto">
          <a:xfrm>
            <a:off x="3196142" y="3216637"/>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5" name="TextBox 24">
            <a:extLst>
              <a:ext uri="{FF2B5EF4-FFF2-40B4-BE49-F238E27FC236}">
                <a16:creationId xmlns:a16="http://schemas.microsoft.com/office/drawing/2014/main" id="{1886131A-74D8-7540-BC16-8CC704871A41}"/>
              </a:ext>
            </a:extLst>
          </p:cNvPr>
          <p:cNvSpPr txBox="1"/>
          <p:nvPr/>
        </p:nvSpPr>
        <p:spPr>
          <a:xfrm>
            <a:off x="3092978" y="1426797"/>
            <a:ext cx="1663276"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m = “Schindler”</a:t>
            </a:r>
          </a:p>
        </p:txBody>
      </p:sp>
      <p:sp>
        <p:nvSpPr>
          <p:cNvPr id="26" name="TextBox 25">
            <a:extLst>
              <a:ext uri="{FF2B5EF4-FFF2-40B4-BE49-F238E27FC236}">
                <a16:creationId xmlns:a16="http://schemas.microsoft.com/office/drawing/2014/main" id="{69E94131-E0F7-504A-93E3-1DB76C4FC464}"/>
              </a:ext>
            </a:extLst>
          </p:cNvPr>
          <p:cNvSpPr txBox="1"/>
          <p:nvPr/>
        </p:nvSpPr>
        <p:spPr>
          <a:xfrm>
            <a:off x="3255697" y="6995554"/>
            <a:ext cx="1209690"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m’ = “Otis”</a:t>
            </a:r>
          </a:p>
        </p:txBody>
      </p:sp>
      <p:sp>
        <p:nvSpPr>
          <p:cNvPr id="27" name="TextBox 26">
            <a:extLst>
              <a:ext uri="{FF2B5EF4-FFF2-40B4-BE49-F238E27FC236}">
                <a16:creationId xmlns:a16="http://schemas.microsoft.com/office/drawing/2014/main" id="{868EDD3D-6046-CD45-9397-70FC006612D5}"/>
              </a:ext>
            </a:extLst>
          </p:cNvPr>
          <p:cNvSpPr txBox="1"/>
          <p:nvPr/>
        </p:nvSpPr>
        <p:spPr>
          <a:xfrm>
            <a:off x="8547159" y="2907963"/>
            <a:ext cx="878447"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“Swiss”</a:t>
            </a:r>
          </a:p>
        </p:txBody>
      </p:sp>
      <p:sp>
        <p:nvSpPr>
          <p:cNvPr id="30" name="Oval 29">
            <a:extLst>
              <a:ext uri="{FF2B5EF4-FFF2-40B4-BE49-F238E27FC236}">
                <a16:creationId xmlns:a16="http://schemas.microsoft.com/office/drawing/2014/main" id="{1D438DA8-57B3-6148-A05B-844A3F66068A}"/>
              </a:ext>
            </a:extLst>
          </p:cNvPr>
          <p:cNvSpPr/>
          <p:nvPr/>
        </p:nvSpPr>
        <p:spPr bwMode="auto">
          <a:xfrm>
            <a:off x="7841185" y="4736226"/>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rPr>
              <a:t>American</a:t>
            </a:r>
          </a:p>
        </p:txBody>
      </p:sp>
      <p:sp>
        <p:nvSpPr>
          <p:cNvPr id="31" name="TextBox 30">
            <a:extLst>
              <a:ext uri="{FF2B5EF4-FFF2-40B4-BE49-F238E27FC236}">
                <a16:creationId xmlns:a16="http://schemas.microsoft.com/office/drawing/2014/main" id="{96524658-F30E-AB42-9A46-5C21F2292D13}"/>
              </a:ext>
            </a:extLst>
          </p:cNvPr>
          <p:cNvSpPr txBox="1"/>
          <p:nvPr/>
        </p:nvSpPr>
        <p:spPr>
          <a:xfrm>
            <a:off x="8367404" y="6075340"/>
            <a:ext cx="1251818" cy="369332"/>
          </a:xfrm>
          <a:prstGeom prst="rect">
            <a:avLst/>
          </a:prstGeom>
          <a:noFill/>
        </p:spPr>
        <p:txBody>
          <a:bodyPr wrap="none" rtlCol="0">
            <a:spAutoFit/>
          </a:bodyPr>
          <a:lstStyle/>
          <a:p>
            <a:r>
              <a:rPr lang="en-US" sz="1800" i="1">
                <a:latin typeface="Calibri" panose="020F0502020204030204" pitchFamily="34" charset="0"/>
                <a:cs typeface="Calibri" panose="020F0502020204030204" pitchFamily="34" charset="0"/>
              </a:rPr>
              <a:t>“American”</a:t>
            </a:r>
          </a:p>
        </p:txBody>
      </p:sp>
      <p:cxnSp>
        <p:nvCxnSpPr>
          <p:cNvPr id="32" name="Straight Arrow Connector 31">
            <a:extLst>
              <a:ext uri="{FF2B5EF4-FFF2-40B4-BE49-F238E27FC236}">
                <a16:creationId xmlns:a16="http://schemas.microsoft.com/office/drawing/2014/main" id="{4E73CE3C-57D9-F844-879C-1FEDFA0D2DCB}"/>
              </a:ext>
            </a:extLst>
          </p:cNvPr>
          <p:cNvCxnSpPr>
            <a:cxnSpLocks/>
            <a:stCxn id="6" idx="7"/>
            <a:endCxn id="30" idx="2"/>
          </p:cNvCxnSpPr>
          <p:nvPr/>
        </p:nvCxnSpPr>
        <p:spPr bwMode="auto">
          <a:xfrm flipV="1">
            <a:off x="3122544" y="5096266"/>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38" name="Straight Arrow Connector 37">
            <a:extLst>
              <a:ext uri="{FF2B5EF4-FFF2-40B4-BE49-F238E27FC236}">
                <a16:creationId xmlns:a16="http://schemas.microsoft.com/office/drawing/2014/main" id="{B8348DBD-D8F7-514B-9451-B5C0D23FE833}"/>
              </a:ext>
            </a:extLst>
          </p:cNvPr>
          <p:cNvCxnSpPr>
            <a:cxnSpLocks/>
            <a:stCxn id="9" idx="6"/>
            <a:endCxn id="30" idx="2"/>
          </p:cNvCxnSpPr>
          <p:nvPr/>
        </p:nvCxnSpPr>
        <p:spPr bwMode="auto">
          <a:xfrm flipV="1">
            <a:off x="6638666" y="5096266"/>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42" name="Oval 41">
            <a:extLst>
              <a:ext uri="{FF2B5EF4-FFF2-40B4-BE49-F238E27FC236}">
                <a16:creationId xmlns:a16="http://schemas.microsoft.com/office/drawing/2014/main" id="{29B624E5-7738-B64B-9D06-1F11A25459F8}"/>
              </a:ext>
            </a:extLst>
          </p:cNvPr>
          <p:cNvSpPr/>
          <p:nvPr/>
        </p:nvSpPr>
        <p:spPr bwMode="auto">
          <a:xfrm>
            <a:off x="467023" y="4830123"/>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51FF42CF-DF6F-F74C-AD88-D437FBE404AA}"/>
              </a:ext>
            </a:extLst>
          </p:cNvPr>
          <p:cNvSpPr/>
          <p:nvPr/>
        </p:nvSpPr>
        <p:spPr bwMode="auto">
          <a:xfrm>
            <a:off x="467024" y="1972828"/>
            <a:ext cx="6750815" cy="1835314"/>
          </a:xfrm>
          <a:prstGeom prst="ellipse">
            <a:avLst/>
          </a:prstGeom>
          <a:noFill/>
          <a:ln w="9525" cap="flat" cmpd="sng" algn="ctr">
            <a:solidFill>
              <a:schemeClr val="accent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cxnSp>
        <p:nvCxnSpPr>
          <p:cNvPr id="75" name="Straight Arrow Connector 74">
            <a:extLst>
              <a:ext uri="{FF2B5EF4-FFF2-40B4-BE49-F238E27FC236}">
                <a16:creationId xmlns:a16="http://schemas.microsoft.com/office/drawing/2014/main" id="{C5389338-A1CC-2E42-BBCE-F670F100F6F9}"/>
              </a:ext>
            </a:extLst>
          </p:cNvPr>
          <p:cNvCxnSpPr>
            <a:cxnSpLocks/>
            <a:stCxn id="11" idx="5"/>
            <a:endCxn id="30" idx="2"/>
          </p:cNvCxnSpPr>
          <p:nvPr/>
        </p:nvCxnSpPr>
        <p:spPr bwMode="auto">
          <a:xfrm>
            <a:off x="6301216" y="3250525"/>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79" name="Straight Arrow Connector 78">
            <a:extLst>
              <a:ext uri="{FF2B5EF4-FFF2-40B4-BE49-F238E27FC236}">
                <a16:creationId xmlns:a16="http://schemas.microsoft.com/office/drawing/2014/main" id="{25CA2737-D7D2-2C48-9C5C-8AEB5CC065D8}"/>
              </a:ext>
            </a:extLst>
          </p:cNvPr>
          <p:cNvCxnSpPr>
            <a:stCxn id="26" idx="0"/>
            <a:endCxn id="6" idx="4"/>
          </p:cNvCxnSpPr>
          <p:nvPr/>
        </p:nvCxnSpPr>
        <p:spPr bwMode="auto">
          <a:xfrm flipH="1" flipV="1">
            <a:off x="2307866" y="6093593"/>
            <a:ext cx="1552676" cy="9019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0" name="Straight Arrow Connector 79">
            <a:extLst>
              <a:ext uri="{FF2B5EF4-FFF2-40B4-BE49-F238E27FC236}">
                <a16:creationId xmlns:a16="http://schemas.microsoft.com/office/drawing/2014/main" id="{933CC590-9B8A-714E-BF26-03D926E324B4}"/>
              </a:ext>
            </a:extLst>
          </p:cNvPr>
          <p:cNvCxnSpPr>
            <a:cxnSpLocks/>
            <a:stCxn id="26" idx="0"/>
            <a:endCxn id="9" idx="4"/>
          </p:cNvCxnSpPr>
          <p:nvPr/>
        </p:nvCxnSpPr>
        <p:spPr bwMode="auto">
          <a:xfrm flipV="1">
            <a:off x="3860542" y="6138447"/>
            <a:ext cx="1625996" cy="8571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3" name="Straight Arrow Connector 82">
            <a:extLst>
              <a:ext uri="{FF2B5EF4-FFF2-40B4-BE49-F238E27FC236}">
                <a16:creationId xmlns:a16="http://schemas.microsoft.com/office/drawing/2014/main" id="{5D230328-6806-244A-8BE8-B064E9A59460}"/>
              </a:ext>
            </a:extLst>
          </p:cNvPr>
          <p:cNvCxnSpPr>
            <a:cxnSpLocks/>
            <a:stCxn id="25" idx="2"/>
            <a:endCxn id="11" idx="0"/>
          </p:cNvCxnSpPr>
          <p:nvPr/>
        </p:nvCxnSpPr>
        <p:spPr bwMode="auto">
          <a:xfrm>
            <a:off x="3924616" y="1796129"/>
            <a:ext cx="1561922" cy="8397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6" name="Straight Arrow Connector 85">
            <a:extLst>
              <a:ext uri="{FF2B5EF4-FFF2-40B4-BE49-F238E27FC236}">
                <a16:creationId xmlns:a16="http://schemas.microsoft.com/office/drawing/2014/main" id="{7F23563D-6FBB-7542-ADB4-D4E541100441}"/>
              </a:ext>
            </a:extLst>
          </p:cNvPr>
          <p:cNvCxnSpPr>
            <a:cxnSpLocks/>
            <a:stCxn id="25" idx="2"/>
            <a:endCxn id="5" idx="0"/>
          </p:cNvCxnSpPr>
          <p:nvPr/>
        </p:nvCxnSpPr>
        <p:spPr bwMode="auto">
          <a:xfrm flipH="1">
            <a:off x="2381464" y="1796129"/>
            <a:ext cx="1543152" cy="805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9" name="TextBox 88">
            <a:extLst>
              <a:ext uri="{FF2B5EF4-FFF2-40B4-BE49-F238E27FC236}">
                <a16:creationId xmlns:a16="http://schemas.microsoft.com/office/drawing/2014/main" id="{C140AABF-C964-8841-872E-D7253780C744}"/>
              </a:ext>
            </a:extLst>
          </p:cNvPr>
          <p:cNvSpPr txBox="1"/>
          <p:nvPr/>
        </p:nvSpPr>
        <p:spPr>
          <a:xfrm>
            <a:off x="3765678" y="2206721"/>
            <a:ext cx="397866" cy="646331"/>
          </a:xfrm>
          <a:prstGeom prst="rect">
            <a:avLst/>
          </a:prstGeom>
          <a:noFill/>
        </p:spPr>
        <p:txBody>
          <a:bodyPr wrap="none" rtlCol="0">
            <a:spAutoFit/>
          </a:bodyPr>
          <a:lstStyle/>
          <a:p>
            <a:r>
              <a:rPr lang="en-US" sz="3600">
                <a:latin typeface="Calibri" panose="020F0502020204030204" pitchFamily="34" charset="0"/>
                <a:cs typeface="Calibri" panose="020F0502020204030204" pitchFamily="34" charset="0"/>
              </a:rPr>
              <a:t>?</a:t>
            </a:r>
          </a:p>
        </p:txBody>
      </p:sp>
      <p:sp>
        <p:nvSpPr>
          <p:cNvPr id="90" name="TextBox 89">
            <a:extLst>
              <a:ext uri="{FF2B5EF4-FFF2-40B4-BE49-F238E27FC236}">
                <a16:creationId xmlns:a16="http://schemas.microsoft.com/office/drawing/2014/main" id="{B88EA0FC-38A2-E843-BD87-219ACBC6A406}"/>
              </a:ext>
            </a:extLst>
          </p:cNvPr>
          <p:cNvSpPr txBox="1"/>
          <p:nvPr/>
        </p:nvSpPr>
        <p:spPr>
          <a:xfrm>
            <a:off x="3676193" y="5941138"/>
            <a:ext cx="397866" cy="646331"/>
          </a:xfrm>
          <a:prstGeom prst="rect">
            <a:avLst/>
          </a:prstGeom>
          <a:noFill/>
        </p:spPr>
        <p:txBody>
          <a:bodyPr wrap="none" rtlCol="0">
            <a:spAutoFit/>
          </a:bodyPr>
          <a:lstStyle/>
          <a:p>
            <a:r>
              <a:rPr lang="en-US" sz="3600">
                <a:latin typeface="Calibri" panose="020F0502020204030204" pitchFamily="34" charset="0"/>
                <a:cs typeface="Calibri" panose="020F0502020204030204" pitchFamily="34" charset="0"/>
              </a:rPr>
              <a:t>?</a:t>
            </a:r>
          </a:p>
        </p:txBody>
      </p:sp>
      <p:sp>
        <p:nvSpPr>
          <p:cNvPr id="91" name="TextBox 90">
            <a:extLst>
              <a:ext uri="{FF2B5EF4-FFF2-40B4-BE49-F238E27FC236}">
                <a16:creationId xmlns:a16="http://schemas.microsoft.com/office/drawing/2014/main" id="{E2F63C62-624F-9E49-B211-3E19D70486D3}"/>
              </a:ext>
            </a:extLst>
          </p:cNvPr>
          <p:cNvSpPr txBox="1"/>
          <p:nvPr/>
        </p:nvSpPr>
        <p:spPr>
          <a:xfrm>
            <a:off x="1419664" y="2227905"/>
            <a:ext cx="1091967"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e = (c,m)</a:t>
            </a:r>
          </a:p>
        </p:txBody>
      </p:sp>
      <p:sp>
        <p:nvSpPr>
          <p:cNvPr id="92" name="TextBox 91">
            <a:extLst>
              <a:ext uri="{FF2B5EF4-FFF2-40B4-BE49-F238E27FC236}">
                <a16:creationId xmlns:a16="http://schemas.microsoft.com/office/drawing/2014/main" id="{D19A35EB-7577-9D4B-9A8F-84353AA44F12}"/>
              </a:ext>
            </a:extLst>
          </p:cNvPr>
          <p:cNvSpPr txBox="1"/>
          <p:nvPr/>
        </p:nvSpPr>
        <p:spPr>
          <a:xfrm>
            <a:off x="1259462" y="6037331"/>
            <a:ext cx="1160126"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s = (c’,m’)</a:t>
            </a:r>
          </a:p>
        </p:txBody>
      </p:sp>
      <p:sp>
        <p:nvSpPr>
          <p:cNvPr id="94" name="TextBox 93">
            <a:extLst>
              <a:ext uri="{FF2B5EF4-FFF2-40B4-BE49-F238E27FC236}">
                <a16:creationId xmlns:a16="http://schemas.microsoft.com/office/drawing/2014/main" id="{BDCB8950-01E1-634F-9EC4-D1327AC2D282}"/>
              </a:ext>
            </a:extLst>
          </p:cNvPr>
          <p:cNvSpPr txBox="1"/>
          <p:nvPr/>
        </p:nvSpPr>
        <p:spPr>
          <a:xfrm>
            <a:off x="3709249" y="4176841"/>
            <a:ext cx="3099823" cy="400110"/>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Links in the knowledge base</a:t>
            </a:r>
          </a:p>
        </p:txBody>
      </p:sp>
      <p:cxnSp>
        <p:nvCxnSpPr>
          <p:cNvPr id="95" name="Straight Arrow Connector 94">
            <a:extLst>
              <a:ext uri="{FF2B5EF4-FFF2-40B4-BE49-F238E27FC236}">
                <a16:creationId xmlns:a16="http://schemas.microsoft.com/office/drawing/2014/main" id="{70B1B599-5B74-534D-899E-53328423B889}"/>
              </a:ext>
            </a:extLst>
          </p:cNvPr>
          <p:cNvCxnSpPr>
            <a:cxnSpLocks/>
            <a:stCxn id="27" idx="2"/>
            <a:endCxn id="17" idx="0"/>
          </p:cNvCxnSpPr>
          <p:nvPr/>
        </p:nvCxnSpPr>
        <p:spPr bwMode="auto">
          <a:xfrm flipH="1">
            <a:off x="8979453" y="3277295"/>
            <a:ext cx="6930" cy="434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9616F31-399C-DD47-8B1D-F5484EA4F7AC}"/>
              </a:ext>
            </a:extLst>
          </p:cNvPr>
          <p:cNvCxnSpPr>
            <a:cxnSpLocks/>
            <a:stCxn id="31" idx="0"/>
            <a:endCxn id="30" idx="4"/>
          </p:cNvCxnSpPr>
          <p:nvPr/>
        </p:nvCxnSpPr>
        <p:spPr bwMode="auto">
          <a:xfrm flipV="1">
            <a:off x="8993313" y="5456306"/>
            <a:ext cx="0" cy="619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8B345C88-BB39-8F40-8432-2D7654798267}"/>
              </a:ext>
            </a:extLst>
          </p:cNvPr>
          <p:cNvSpPr txBox="1"/>
          <p:nvPr/>
        </p:nvSpPr>
        <p:spPr>
          <a:xfrm>
            <a:off x="4705577" y="6615944"/>
            <a:ext cx="3917611" cy="707886"/>
          </a:xfrm>
          <a:prstGeom prst="rect">
            <a:avLst/>
          </a:prstGeom>
          <a:noFill/>
        </p:spPr>
        <p:txBody>
          <a:bodyPr wrap="none" rtlCol="0">
            <a:spAutoFit/>
          </a:bodyPr>
          <a:lstStyle/>
          <a:p>
            <a:r>
              <a:rPr lang="en-US" sz="2000">
                <a:latin typeface="Calibri" panose="020F0502020204030204" pitchFamily="34" charset="0"/>
                <a:cs typeface="Calibri" panose="020F0502020204030204" pitchFamily="34" charset="0"/>
              </a:rPr>
              <a:t>Possible interpretations of mention </a:t>
            </a:r>
          </a:p>
          <a:p>
            <a:r>
              <a:rPr lang="en-US" sz="2000">
                <a:latin typeface="Calibri" panose="020F0502020204030204" pitchFamily="34" charset="0"/>
                <a:cs typeface="Calibri" panose="020F0502020204030204" pitchFamily="34" charset="0"/>
              </a:rPr>
              <a:t>in the knowledge base</a:t>
            </a:r>
          </a:p>
        </p:txBody>
      </p:sp>
    </p:spTree>
    <p:extLst>
      <p:ext uri="{BB962C8B-B14F-4D97-AF65-F5344CB8AC3E}">
        <p14:creationId xmlns:p14="http://schemas.microsoft.com/office/powerpoint/2010/main" val="83633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6F1D-D2CA-5047-9497-DDFC7F33B49E}"/>
              </a:ext>
            </a:extLst>
          </p:cNvPr>
          <p:cNvSpPr>
            <a:spLocks noGrp="1"/>
          </p:cNvSpPr>
          <p:nvPr>
            <p:ph type="title"/>
          </p:nvPr>
        </p:nvSpPr>
        <p:spPr/>
        <p:txBody>
          <a:bodyPr/>
          <a:lstStyle/>
          <a:p>
            <a:r>
              <a:rPr lang="en-US"/>
              <a:t>Coherence</a:t>
            </a:r>
          </a:p>
        </p:txBody>
      </p:sp>
      <p:sp>
        <p:nvSpPr>
          <p:cNvPr id="4" name="Footer Placeholder 3">
            <a:extLst>
              <a:ext uri="{FF2B5EF4-FFF2-40B4-BE49-F238E27FC236}">
                <a16:creationId xmlns:a16="http://schemas.microsoft.com/office/drawing/2014/main" id="{4AF057A1-D3AE-B04E-B128-FAA3CD32CE49}"/>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63E3A71D-E3A6-2E4C-8244-5DF10111864E}"/>
              </a:ext>
            </a:extLst>
          </p:cNvPr>
          <p:cNvSpPr/>
          <p:nvPr/>
        </p:nvSpPr>
        <p:spPr bwMode="auto">
          <a:xfrm>
            <a:off x="1682429" y="3050732"/>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e</a:t>
            </a:r>
          </a:p>
        </p:txBody>
      </p:sp>
      <p:sp>
        <p:nvSpPr>
          <p:cNvPr id="6" name="Oval 5">
            <a:extLst>
              <a:ext uri="{FF2B5EF4-FFF2-40B4-BE49-F238E27FC236}">
                <a16:creationId xmlns:a16="http://schemas.microsoft.com/office/drawing/2014/main" id="{76F34C40-81DC-D44C-9661-3845FDD1DA1C}"/>
              </a:ext>
            </a:extLst>
          </p:cNvPr>
          <p:cNvSpPr/>
          <p:nvPr/>
        </p:nvSpPr>
        <p:spPr bwMode="auto">
          <a:xfrm>
            <a:off x="1608831" y="582223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2"/>
                </a:solidFill>
                <a:effectLst/>
                <a:latin typeface="Tempus Sans ITC" pitchFamily="82" charset="0"/>
              </a:rPr>
              <a:t>s</a:t>
            </a:r>
          </a:p>
        </p:txBody>
      </p:sp>
      <p:sp>
        <p:nvSpPr>
          <p:cNvPr id="7" name="Oval 6">
            <a:extLst>
              <a:ext uri="{FF2B5EF4-FFF2-40B4-BE49-F238E27FC236}">
                <a16:creationId xmlns:a16="http://schemas.microsoft.com/office/drawing/2014/main" id="{D362B16C-966F-3740-BE61-F0993A59794A}"/>
              </a:ext>
            </a:extLst>
          </p:cNvPr>
          <p:cNvSpPr/>
          <p:nvPr/>
        </p:nvSpPr>
        <p:spPr bwMode="auto">
          <a:xfrm>
            <a:off x="4787503" y="5867089"/>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sp>
        <p:nvSpPr>
          <p:cNvPr id="8" name="Oval 7">
            <a:extLst>
              <a:ext uri="{FF2B5EF4-FFF2-40B4-BE49-F238E27FC236}">
                <a16:creationId xmlns:a16="http://schemas.microsoft.com/office/drawing/2014/main" id="{364CD20A-F33A-384D-9D4D-547881127E2F}"/>
              </a:ext>
            </a:extLst>
          </p:cNvPr>
          <p:cNvSpPr/>
          <p:nvPr/>
        </p:nvSpPr>
        <p:spPr bwMode="auto">
          <a:xfrm>
            <a:off x="4787503" y="3084620"/>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9" name="Straight Arrow Connector 8">
            <a:extLst>
              <a:ext uri="{FF2B5EF4-FFF2-40B4-BE49-F238E27FC236}">
                <a16:creationId xmlns:a16="http://schemas.microsoft.com/office/drawing/2014/main" id="{D197B8BB-D869-3A4F-B3C5-6725629B519B}"/>
              </a:ext>
            </a:extLst>
          </p:cNvPr>
          <p:cNvCxnSpPr>
            <a:cxnSpLocks/>
            <a:endCxn id="6" idx="7"/>
          </p:cNvCxnSpPr>
          <p:nvPr/>
        </p:nvCxnSpPr>
        <p:spPr bwMode="auto">
          <a:xfrm flipH="1">
            <a:off x="3575637" y="3665359"/>
            <a:ext cx="5973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0" name="Straight Arrow Connector 9">
            <a:extLst>
              <a:ext uri="{FF2B5EF4-FFF2-40B4-BE49-F238E27FC236}">
                <a16:creationId xmlns:a16="http://schemas.microsoft.com/office/drawing/2014/main" id="{1D2E68C1-338B-B641-9A56-25567130CE37}"/>
              </a:ext>
            </a:extLst>
          </p:cNvPr>
          <p:cNvCxnSpPr>
            <a:cxnSpLocks/>
            <a:stCxn id="6" idx="1"/>
            <a:endCxn id="5" idx="3"/>
          </p:cNvCxnSpPr>
          <p:nvPr/>
        </p:nvCxnSpPr>
        <p:spPr bwMode="auto">
          <a:xfrm flipV="1">
            <a:off x="1946281" y="3665359"/>
            <a:ext cx="73598" cy="2262329"/>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1" name="Oval 10">
            <a:extLst>
              <a:ext uri="{FF2B5EF4-FFF2-40B4-BE49-F238E27FC236}">
                <a16:creationId xmlns:a16="http://schemas.microsoft.com/office/drawing/2014/main" id="{F725EF18-42F9-4042-BDB2-A3BC038CE81A}"/>
              </a:ext>
            </a:extLst>
          </p:cNvPr>
          <p:cNvSpPr/>
          <p:nvPr/>
        </p:nvSpPr>
        <p:spPr bwMode="auto">
          <a:xfrm>
            <a:off x="8280418" y="4160385"/>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2" name="Straight Arrow Connector 11">
            <a:extLst>
              <a:ext uri="{FF2B5EF4-FFF2-40B4-BE49-F238E27FC236}">
                <a16:creationId xmlns:a16="http://schemas.microsoft.com/office/drawing/2014/main" id="{273F887D-B5F6-BF44-898A-32376FCEA29D}"/>
              </a:ext>
            </a:extLst>
          </p:cNvPr>
          <p:cNvCxnSpPr>
            <a:cxnSpLocks/>
            <a:stCxn id="5" idx="5"/>
            <a:endCxn id="11" idx="2"/>
          </p:cNvCxnSpPr>
          <p:nvPr/>
        </p:nvCxnSpPr>
        <p:spPr bwMode="auto">
          <a:xfrm>
            <a:off x="3649235" y="3665359"/>
            <a:ext cx="4631183" cy="855066"/>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14" name="Oval 13">
            <a:extLst>
              <a:ext uri="{FF2B5EF4-FFF2-40B4-BE49-F238E27FC236}">
                <a16:creationId xmlns:a16="http://schemas.microsoft.com/office/drawing/2014/main" id="{EAA291F9-96B2-2349-892F-A76329D00B2C}"/>
              </a:ext>
            </a:extLst>
          </p:cNvPr>
          <p:cNvSpPr/>
          <p:nvPr/>
        </p:nvSpPr>
        <p:spPr bwMode="auto">
          <a:xfrm>
            <a:off x="8294278" y="5184948"/>
            <a:ext cx="2304256" cy="720080"/>
          </a:xfrm>
          <a:prstGeom prst="ellips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Tempus Sans ITC" pitchFamily="82" charset="0"/>
            </a:endParaRPr>
          </a:p>
        </p:txBody>
      </p:sp>
      <p:cxnSp>
        <p:nvCxnSpPr>
          <p:cNvPr id="16" name="Straight Arrow Connector 15">
            <a:extLst>
              <a:ext uri="{FF2B5EF4-FFF2-40B4-BE49-F238E27FC236}">
                <a16:creationId xmlns:a16="http://schemas.microsoft.com/office/drawing/2014/main" id="{3F367FBB-35C4-A24B-A841-F458E47DBA93}"/>
              </a:ext>
            </a:extLst>
          </p:cNvPr>
          <p:cNvCxnSpPr>
            <a:cxnSpLocks/>
            <a:stCxn id="6" idx="7"/>
            <a:endCxn id="14" idx="2"/>
          </p:cNvCxnSpPr>
          <p:nvPr/>
        </p:nvCxnSpPr>
        <p:spPr bwMode="auto">
          <a:xfrm flipV="1">
            <a:off x="3575637" y="5544988"/>
            <a:ext cx="4718641" cy="382700"/>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7" name="Straight Arrow Connector 16">
            <a:extLst>
              <a:ext uri="{FF2B5EF4-FFF2-40B4-BE49-F238E27FC236}">
                <a16:creationId xmlns:a16="http://schemas.microsoft.com/office/drawing/2014/main" id="{DB14E462-51DB-DF40-B4BA-3A888CB8C388}"/>
              </a:ext>
            </a:extLst>
          </p:cNvPr>
          <p:cNvCxnSpPr>
            <a:cxnSpLocks/>
            <a:stCxn id="7" idx="6"/>
            <a:endCxn id="14" idx="2"/>
          </p:cNvCxnSpPr>
          <p:nvPr/>
        </p:nvCxnSpPr>
        <p:spPr bwMode="auto">
          <a:xfrm flipV="1">
            <a:off x="7091759" y="5544988"/>
            <a:ext cx="1202519" cy="6821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cxnSp>
        <p:nvCxnSpPr>
          <p:cNvPr id="19" name="Straight Arrow Connector 18">
            <a:extLst>
              <a:ext uri="{FF2B5EF4-FFF2-40B4-BE49-F238E27FC236}">
                <a16:creationId xmlns:a16="http://schemas.microsoft.com/office/drawing/2014/main" id="{866B2465-5388-4B4F-8F02-900B14F8E8E0}"/>
              </a:ext>
            </a:extLst>
          </p:cNvPr>
          <p:cNvCxnSpPr>
            <a:cxnSpLocks/>
            <a:stCxn id="8" idx="5"/>
            <a:endCxn id="14" idx="2"/>
          </p:cNvCxnSpPr>
          <p:nvPr/>
        </p:nvCxnSpPr>
        <p:spPr bwMode="auto">
          <a:xfrm>
            <a:off x="6754309" y="3699247"/>
            <a:ext cx="1539969" cy="1845741"/>
          </a:xfrm>
          <a:prstGeom prst="straightConnector1">
            <a:avLst/>
          </a:prstGeom>
          <a:solidFill>
            <a:schemeClr val="accent1"/>
          </a:solidFill>
          <a:ln w="19050" cap="flat" cmpd="sng" algn="ctr">
            <a:solidFill>
              <a:schemeClr val="tx1"/>
            </a:solidFill>
            <a:prstDash val="solid"/>
            <a:round/>
            <a:headEnd type="none" w="lg" len="lg"/>
            <a:tailEnd type="triangle" w="lg" len="lg"/>
          </a:ln>
          <a:effectLst/>
        </p:spPr>
      </p:cxnSp>
      <p:sp>
        <p:nvSpPr>
          <p:cNvPr id="26" name="TextBox 25">
            <a:extLst>
              <a:ext uri="{FF2B5EF4-FFF2-40B4-BE49-F238E27FC236}">
                <a16:creationId xmlns:a16="http://schemas.microsoft.com/office/drawing/2014/main" id="{165953BD-AAD0-D040-8228-1B06FEC2870E}"/>
              </a:ext>
            </a:extLst>
          </p:cNvPr>
          <p:cNvSpPr txBox="1"/>
          <p:nvPr/>
        </p:nvSpPr>
        <p:spPr>
          <a:xfrm>
            <a:off x="3493221" y="628959"/>
            <a:ext cx="8062143" cy="1815882"/>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How well does the choice of node s </a:t>
            </a:r>
          </a:p>
          <a:p>
            <a:r>
              <a:rPr lang="en-US" sz="2800" dirty="0">
                <a:latin typeface="Calibri" panose="020F0502020204030204" pitchFamily="34" charset="0"/>
                <a:cs typeface="Calibri" panose="020F0502020204030204" pitchFamily="34" charset="0"/>
              </a:rPr>
              <a:t>support the presence of node e?</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Other formulation: How relevant is node e for node s?</a:t>
            </a:r>
          </a:p>
        </p:txBody>
      </p:sp>
    </p:spTree>
    <p:extLst>
      <p:ext uri="{BB962C8B-B14F-4D97-AF65-F5344CB8AC3E}">
        <p14:creationId xmlns:p14="http://schemas.microsoft.com/office/powerpoint/2010/main" val="1734853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93E-F1CE-C149-91F7-159CD1F2194C}"/>
              </a:ext>
            </a:extLst>
          </p:cNvPr>
          <p:cNvSpPr>
            <a:spLocks noGrp="1"/>
          </p:cNvSpPr>
          <p:nvPr>
            <p:ph type="title"/>
          </p:nvPr>
        </p:nvSpPr>
        <p:spPr/>
        <p:txBody>
          <a:bodyPr/>
          <a:lstStyle/>
          <a:p>
            <a:r>
              <a:rPr lang="en-US"/>
              <a:t>Personalized PageRank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072FC6-4F19-3D45-856C-34C0E9A3B278}"/>
                  </a:ext>
                </a:extLst>
              </p:cNvPr>
              <p:cNvSpPr>
                <a:spLocks noGrp="1"/>
              </p:cNvSpPr>
              <p:nvPr>
                <p:ph idx="1"/>
              </p:nvPr>
            </p:nvSpPr>
            <p:spPr/>
            <p:txBody>
              <a:bodyPr/>
              <a:lstStyle/>
              <a:p>
                <a:r>
                  <a:rPr lang="en-US"/>
                  <a:t>Same as PageRank, except that random jumps are always back to the same node (or same set of nodes)</a:t>
                </a:r>
              </a:p>
              <a:p>
                <a:pPr marL="457200" indent="-457200">
                  <a:buFont typeface="Arial" panose="020B0604020202020204" pitchFamily="34" charset="0"/>
                  <a:buChar char="•"/>
                </a:pPr>
                <a:r>
                  <a:rPr lang="en-US"/>
                  <a:t>Original motivation: use personal bookmark list as source of rank</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fr-CH" b="0" i="1">
                                  <a:latin typeface="Cambria Math" panose="02040503050406030204" pitchFamily="18" charset="0"/>
                                </a:rPr>
                              </m:ctrlPr>
                            </m:sSubPr>
                            <m:e>
                              <m:r>
                                <a:rPr lang="fr-CH" i="1">
                                  <a:latin typeface="Cambria Math" panose="02040503050406030204" pitchFamily="18" charset="0"/>
                                </a:rPr>
                                <m:t>𝑝</m:t>
                              </m:r>
                            </m:e>
                            <m:sub>
                              <m:r>
                                <a:rPr lang="fr-CH" b="0" i="1">
                                  <a:latin typeface="Cambria Math" panose="02040503050406030204" pitchFamily="18" charset="0"/>
                                </a:rPr>
                                <m:t>𝑠</m:t>
                              </m:r>
                            </m:sub>
                          </m:sSub>
                        </m:e>
                      </m:acc>
                      <m:r>
                        <a:rPr lang="fr-CH" b="0" i="1">
                          <a:latin typeface="Cambria Math" panose="02040503050406030204" pitchFamily="18" charset="0"/>
                        </a:rPr>
                        <m:t>=</m:t>
                      </m:r>
                      <m:r>
                        <a:rPr lang="fr-CH" b="0" i="1">
                          <a:latin typeface="Cambria Math" panose="02040503050406030204" pitchFamily="18" charset="0"/>
                        </a:rPr>
                        <m:t>𝑐</m:t>
                      </m:r>
                      <m:d>
                        <m:dPr>
                          <m:ctrlPr>
                            <a:rPr lang="fr-CH" b="0" i="1">
                              <a:latin typeface="Cambria Math" panose="02040503050406030204" pitchFamily="18" charset="0"/>
                            </a:rPr>
                          </m:ctrlPr>
                        </m:dPr>
                        <m:e>
                          <m:r>
                            <a:rPr lang="fr-CH" b="0" i="1">
                              <a:latin typeface="Cambria Math" panose="02040503050406030204" pitchFamily="18" charset="0"/>
                            </a:rPr>
                            <m:t>𝑞𝑅</m:t>
                          </m:r>
                          <m:r>
                            <a:rPr lang="fr-CH" b="0"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𝑝</m:t>
                                  </m:r>
                                </m:e>
                                <m:sub>
                                  <m:r>
                                    <a:rPr lang="fr-CH" i="1">
                                      <a:latin typeface="Cambria Math" panose="02040503050406030204" pitchFamily="18" charset="0"/>
                                    </a:rPr>
                                    <m:t>𝑠</m:t>
                                  </m:r>
                                </m:sub>
                              </m:sSub>
                            </m:e>
                          </m:acc>
                          <m:r>
                            <a:rPr lang="fr-CH" b="0" i="1">
                              <a:latin typeface="Cambria Math" panose="02040503050406030204" pitchFamily="18" charset="0"/>
                            </a:rPr>
                            <m:t>+(1−</m:t>
                          </m:r>
                          <m:r>
                            <a:rPr lang="fr-CH" b="0" i="1">
                              <a:latin typeface="Cambria Math" panose="02040503050406030204" pitchFamily="18" charset="0"/>
                            </a:rPr>
                            <m:t>𝑞</m:t>
                          </m:r>
                          <m:r>
                            <a:rPr lang="fr-CH" b="0" i="1">
                              <a:latin typeface="Cambria Math" panose="02040503050406030204" pitchFamily="18" charset="0"/>
                            </a:rPr>
                            <m:t>)</m:t>
                          </m:r>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i="1">
                                      <a:latin typeface="Cambria Math" panose="02040503050406030204" pitchFamily="18" charset="0"/>
                                    </a:rPr>
                                    <m:t>𝑠</m:t>
                                  </m:r>
                                </m:sub>
                              </m:sSub>
                            </m:e>
                          </m:acc>
                        </m:e>
                      </m:d>
                    </m:oMath>
                  </m:oMathPara>
                </a14:m>
                <a:br>
                  <a:rPr lang="fr-CH" b="0" i="1">
                    <a:latin typeface="Cambria Math" panose="02040503050406030204" pitchFamily="18" charset="0"/>
                  </a:rPr>
                </a:br>
                <a14:m>
                  <m:oMath xmlns:m="http://schemas.openxmlformats.org/officeDocument/2006/math">
                    <m:acc>
                      <m:accPr>
                        <m:chr m:val="⃗"/>
                        <m:ctrlPr>
                          <a:rPr lang="en-US" i="1">
                            <a:latin typeface="Cambria Math" panose="02040503050406030204" pitchFamily="18" charset="0"/>
                          </a:rPr>
                        </m:ctrlPr>
                      </m:accPr>
                      <m:e>
                        <m:sSub>
                          <m:sSubPr>
                            <m:ctrlPr>
                              <a:rPr lang="fr-CH" i="1">
                                <a:latin typeface="Cambria Math" panose="02040503050406030204" pitchFamily="18" charset="0"/>
                              </a:rPr>
                            </m:ctrlPr>
                          </m:sSubPr>
                          <m:e>
                            <m:r>
                              <a:rPr lang="fr-CH" i="1">
                                <a:latin typeface="Cambria Math" panose="02040503050406030204" pitchFamily="18" charset="0"/>
                              </a:rPr>
                              <m:t>𝑒</m:t>
                            </m:r>
                          </m:e>
                          <m:sub>
                            <m:r>
                              <a:rPr lang="fr-CH" b="0" i="1">
                                <a:latin typeface="Cambria Math" panose="02040503050406030204" pitchFamily="18" charset="0"/>
                              </a:rPr>
                              <m:t>𝑠</m:t>
                            </m:r>
                          </m:sub>
                        </m:sSub>
                      </m:e>
                    </m:acc>
                    <m:r>
                      <a:rPr lang="fr-CH" b="0" i="0">
                        <a:latin typeface="Cambria Math" panose="02040503050406030204" pitchFamily="18" charset="0"/>
                      </a:rPr>
                      <m:t>=(1,0,0,….,0)</m:t>
                    </m:r>
                  </m:oMath>
                </a14:m>
                <a:r>
                  <a:rPr lang="fr-CH"/>
                  <a:t>, 1 at entry </a:t>
                </a:r>
                <a14:m>
                  <m:oMath xmlns:m="http://schemas.openxmlformats.org/officeDocument/2006/math">
                    <m:r>
                      <a:rPr lang="fr-CH" i="1">
                        <a:latin typeface="Cambria Math" panose="02040503050406030204" pitchFamily="18" charset="0"/>
                      </a:rPr>
                      <m:t>𝑠</m:t>
                    </m:r>
                  </m:oMath>
                </a14:m>
                <a:endParaRPr lang="fr-CH"/>
              </a:p>
              <a:p>
                <a:r>
                  <a:rPr lang="en-US"/>
                  <a:t>Can be computed using Monte Carlo method</a:t>
                </a:r>
              </a:p>
              <a:p>
                <a:pPr marL="457200" indent="-457200">
                  <a:buFontTx/>
                  <a:buChar char="-"/>
                </a:pPr>
                <a:r>
                  <a:rPr lang="en-US"/>
                  <a:t>Perform multiple independent random walks</a:t>
                </a:r>
              </a:p>
              <a:p>
                <a:pPr marL="457200" indent="-457200">
                  <a:buFontTx/>
                  <a:buChar char="-"/>
                </a:pPr>
                <a:r>
                  <a:rPr lang="en-US"/>
                  <a:t>Compute distribution of end points of random walks</a:t>
                </a:r>
              </a:p>
              <a:p>
                <a:endParaRPr lang="en-US"/>
              </a:p>
              <a:p>
                <a:endParaRPr lang="en-US"/>
              </a:p>
            </p:txBody>
          </p:sp>
        </mc:Choice>
        <mc:Fallback xmlns="">
          <p:sp>
            <p:nvSpPr>
              <p:cNvPr id="3" name="Content Placeholder 2">
                <a:extLst>
                  <a:ext uri="{FF2B5EF4-FFF2-40B4-BE49-F238E27FC236}">
                    <a16:creationId xmlns:a16="http://schemas.microsoft.com/office/drawing/2014/main" id="{B4072FC6-4F19-3D45-856C-34C0E9A3B278}"/>
                  </a:ext>
                </a:extLst>
              </p:cNvPr>
              <p:cNvSpPr>
                <a:spLocks noGrp="1" noRot="1" noChangeAspect="1" noMove="1" noResize="1" noEditPoints="1" noAdjustHandles="1" noChangeArrowheads="1" noChangeShapeType="1" noTextEdit="1"/>
              </p:cNvSpPr>
              <p:nvPr>
                <p:ph idx="1"/>
              </p:nvPr>
            </p:nvSpPr>
            <p:spPr>
              <a:blipFill>
                <a:blip r:embed="rId3"/>
                <a:stretch>
                  <a:fillRect l="-1410" t="-1310" r="-23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2A389E0-1D59-BF4F-9F0C-9EDDF1C39A4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67162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34970</TotalTime>
  <Words>4578</Words>
  <Application>Microsoft Macintosh PowerPoint</Application>
  <PresentationFormat>Custom</PresentationFormat>
  <Paragraphs>412</Paragraphs>
  <Slides>43</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Cambria Math</vt:lpstr>
      <vt:lpstr>Comic Sans MS</vt:lpstr>
      <vt:lpstr>Courier</vt:lpstr>
      <vt:lpstr>Tempus Sans ITC</vt:lpstr>
      <vt:lpstr>Verdana</vt:lpstr>
      <vt:lpstr>Wingdings</vt:lpstr>
      <vt:lpstr>part1 XML</vt:lpstr>
      <vt:lpstr>Knowledge Inference</vt:lpstr>
      <vt:lpstr>Basic Questions in Knowledge Inference</vt:lpstr>
      <vt:lpstr>1. Entity Disambiguation</vt:lpstr>
      <vt:lpstr>Entity Disambiguation </vt:lpstr>
      <vt:lpstr>Challenge</vt:lpstr>
      <vt:lpstr>Sources of Information</vt:lpstr>
      <vt:lpstr>Entity Graph</vt:lpstr>
      <vt:lpstr>Coherence</vt:lpstr>
      <vt:lpstr>Personalized PageRank</vt:lpstr>
      <vt:lpstr>PPR on Entity Graph</vt:lpstr>
      <vt:lpstr>Approach</vt:lpstr>
      <vt:lpstr>Contributing Nodes</vt:lpstr>
      <vt:lpstr>Example: Contributorse</vt:lpstr>
      <vt:lpstr>Considering Popularity</vt:lpstr>
      <vt:lpstr>Some Results</vt:lpstr>
      <vt:lpstr>Which is false?</vt:lpstr>
      <vt:lpstr>Which nodes cannot contribute to the score of a mention linked to a concept?</vt:lpstr>
      <vt:lpstr>2. Label Propagation</vt:lpstr>
      <vt:lpstr>Inferring Attribute Values</vt:lpstr>
      <vt:lpstr>Propagating Attribute Values</vt:lpstr>
      <vt:lpstr>Model</vt:lpstr>
      <vt:lpstr>Label Inference</vt:lpstr>
      <vt:lpstr>Adding Pre-existing Knowledge</vt:lpstr>
      <vt:lpstr>Label Propagation Algorithm</vt:lpstr>
      <vt:lpstr>Determining the Probabilities </vt:lpstr>
      <vt:lpstr>Behavior of Probabilities: Labelled Nodes</vt:lpstr>
      <vt:lpstr>Behavior of Probabilities: Unlabelled Nodes</vt:lpstr>
      <vt:lpstr>Extensions</vt:lpstr>
      <vt:lpstr>Discussion</vt:lpstr>
      <vt:lpstr>Different neighbors of a node v</vt:lpstr>
      <vt:lpstr>The probabilities p_v^inj, p_v^con and p_v^aba depend on</vt:lpstr>
      <vt:lpstr>3. Link Prediction</vt:lpstr>
      <vt:lpstr>Knowledge Base Completion</vt:lpstr>
      <vt:lpstr>Observation on Word Embeddings</vt:lpstr>
      <vt:lpstr>Relations in Word Embeddings</vt:lpstr>
      <vt:lpstr>Model</vt:lpstr>
      <vt:lpstr>Learning the Model</vt:lpstr>
      <vt:lpstr>TransE Model</vt:lpstr>
      <vt:lpstr>Performing SGD</vt:lpstr>
      <vt:lpstr>Qualitative Results</vt:lpstr>
      <vt:lpstr>Alternative Models</vt:lpstr>
      <vt:lpstr>Which is true? The score function f(h,r,t) …</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656</cp:revision>
  <cp:lastPrinted>2014-03-05T20:55:21Z</cp:lastPrinted>
  <dcterms:created xsi:type="dcterms:W3CDTF">2002-10-01T12:44:42Z</dcterms:created>
  <dcterms:modified xsi:type="dcterms:W3CDTF">2020-10-26T08:33:19Z</dcterms:modified>
</cp:coreProperties>
</file>